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0" autoAdjust="0"/>
    <p:restoredTop sz="94660"/>
  </p:normalViewPr>
  <p:slideViewPr>
    <p:cSldViewPr snapToGrid="0">
      <p:cViewPr varScale="1">
        <p:scale>
          <a:sx n="90" d="100"/>
          <a:sy n="90" d="100"/>
        </p:scale>
        <p:origin x="102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8A37AE6A-7AAD-4DD6-BA15-90CAB768D90D}" type="datetimeFigureOut">
              <a:rPr lang="es-CO" smtClean="0"/>
              <a:t>14/12/2020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4AFA380-D980-48AB-AAB2-82F7298BA206}" type="slidenum">
              <a:rPr lang="es-CO" smtClean="0"/>
              <a:t>‹Nº›</a:t>
            </a:fld>
            <a:endParaRPr lang="es-CO"/>
          </a:p>
        </p:txBody>
      </p:sp>
    </p:spTree>
    <p:extLst>
      <p:ext uri="{BB962C8B-B14F-4D97-AF65-F5344CB8AC3E}">
        <p14:creationId xmlns:p14="http://schemas.microsoft.com/office/powerpoint/2010/main" val="1963274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A37AE6A-7AAD-4DD6-BA15-90CAB768D90D}" type="datetimeFigureOut">
              <a:rPr lang="es-CO" smtClean="0"/>
              <a:t>14/12/2020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4AFA380-D980-48AB-AAB2-82F7298BA206}" type="slidenum">
              <a:rPr lang="es-CO" smtClean="0"/>
              <a:t>‹Nº›</a:t>
            </a:fld>
            <a:endParaRPr lang="es-CO"/>
          </a:p>
        </p:txBody>
      </p:sp>
    </p:spTree>
    <p:extLst>
      <p:ext uri="{BB962C8B-B14F-4D97-AF65-F5344CB8AC3E}">
        <p14:creationId xmlns:p14="http://schemas.microsoft.com/office/powerpoint/2010/main" val="796829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A37AE6A-7AAD-4DD6-BA15-90CAB768D90D}" type="datetimeFigureOut">
              <a:rPr lang="es-CO" smtClean="0"/>
              <a:t>14/12/2020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4AFA380-D980-48AB-AAB2-82F7298BA206}" type="slidenum">
              <a:rPr lang="es-CO" smtClean="0"/>
              <a:t>‹Nº›</a:t>
            </a:fld>
            <a:endParaRPr lang="es-CO"/>
          </a:p>
        </p:txBody>
      </p:sp>
    </p:spTree>
    <p:extLst>
      <p:ext uri="{BB962C8B-B14F-4D97-AF65-F5344CB8AC3E}">
        <p14:creationId xmlns:p14="http://schemas.microsoft.com/office/powerpoint/2010/main" val="752138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A37AE6A-7AAD-4DD6-BA15-90CAB768D90D}" type="datetimeFigureOut">
              <a:rPr lang="es-CO" smtClean="0"/>
              <a:t>14/12/2020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4AFA380-D980-48AB-AAB2-82F7298BA206}" type="slidenum">
              <a:rPr lang="es-CO" smtClean="0"/>
              <a:t>‹Nº›</a:t>
            </a:fld>
            <a:endParaRPr lang="es-CO"/>
          </a:p>
        </p:txBody>
      </p:sp>
    </p:spTree>
    <p:extLst>
      <p:ext uri="{BB962C8B-B14F-4D97-AF65-F5344CB8AC3E}">
        <p14:creationId xmlns:p14="http://schemas.microsoft.com/office/powerpoint/2010/main" val="954055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8A37AE6A-7AAD-4DD6-BA15-90CAB768D90D}" type="datetimeFigureOut">
              <a:rPr lang="es-CO" smtClean="0"/>
              <a:t>14/12/2020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4AFA380-D980-48AB-AAB2-82F7298BA206}" type="slidenum">
              <a:rPr lang="es-CO" smtClean="0"/>
              <a:t>‹Nº›</a:t>
            </a:fld>
            <a:endParaRPr lang="es-CO"/>
          </a:p>
        </p:txBody>
      </p:sp>
    </p:spTree>
    <p:extLst>
      <p:ext uri="{BB962C8B-B14F-4D97-AF65-F5344CB8AC3E}">
        <p14:creationId xmlns:p14="http://schemas.microsoft.com/office/powerpoint/2010/main" val="2331238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A37AE6A-7AAD-4DD6-BA15-90CAB768D90D}" type="datetimeFigureOut">
              <a:rPr lang="es-CO" smtClean="0"/>
              <a:t>14/12/2020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4AFA380-D980-48AB-AAB2-82F7298BA206}" type="slidenum">
              <a:rPr lang="es-CO" smtClean="0"/>
              <a:t>‹Nº›</a:t>
            </a:fld>
            <a:endParaRPr lang="es-CO"/>
          </a:p>
        </p:txBody>
      </p:sp>
    </p:spTree>
    <p:extLst>
      <p:ext uri="{BB962C8B-B14F-4D97-AF65-F5344CB8AC3E}">
        <p14:creationId xmlns:p14="http://schemas.microsoft.com/office/powerpoint/2010/main" val="3774166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A37AE6A-7AAD-4DD6-BA15-90CAB768D90D}" type="datetimeFigureOut">
              <a:rPr lang="es-CO" smtClean="0"/>
              <a:t>14/12/2020</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4AFA380-D980-48AB-AAB2-82F7298BA206}" type="slidenum">
              <a:rPr lang="es-CO" smtClean="0"/>
              <a:t>‹Nº›</a:t>
            </a:fld>
            <a:endParaRPr lang="es-CO"/>
          </a:p>
        </p:txBody>
      </p:sp>
    </p:spTree>
    <p:extLst>
      <p:ext uri="{BB962C8B-B14F-4D97-AF65-F5344CB8AC3E}">
        <p14:creationId xmlns:p14="http://schemas.microsoft.com/office/powerpoint/2010/main" val="344671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A37AE6A-7AAD-4DD6-BA15-90CAB768D90D}" type="datetimeFigureOut">
              <a:rPr lang="es-CO" smtClean="0"/>
              <a:t>14/12/2020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4AFA380-D980-48AB-AAB2-82F7298BA206}" type="slidenum">
              <a:rPr lang="es-CO" smtClean="0"/>
              <a:t>‹Nº›</a:t>
            </a:fld>
            <a:endParaRPr lang="es-CO"/>
          </a:p>
        </p:txBody>
      </p:sp>
    </p:spTree>
    <p:extLst>
      <p:ext uri="{BB962C8B-B14F-4D97-AF65-F5344CB8AC3E}">
        <p14:creationId xmlns:p14="http://schemas.microsoft.com/office/powerpoint/2010/main" val="252882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7AE6A-7AAD-4DD6-BA15-90CAB768D90D}" type="datetimeFigureOut">
              <a:rPr lang="es-CO" smtClean="0"/>
              <a:t>14/12/2020</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4AFA380-D980-48AB-AAB2-82F7298BA206}" type="slidenum">
              <a:rPr lang="es-CO" smtClean="0"/>
              <a:t>‹Nº›</a:t>
            </a:fld>
            <a:endParaRPr lang="es-CO"/>
          </a:p>
        </p:txBody>
      </p:sp>
    </p:spTree>
    <p:extLst>
      <p:ext uri="{BB962C8B-B14F-4D97-AF65-F5344CB8AC3E}">
        <p14:creationId xmlns:p14="http://schemas.microsoft.com/office/powerpoint/2010/main" val="1073987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8A37AE6A-7AAD-4DD6-BA15-90CAB768D90D}" type="datetimeFigureOut">
              <a:rPr lang="es-CO" smtClean="0"/>
              <a:t>14/12/2020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4AFA380-D980-48AB-AAB2-82F7298BA206}" type="slidenum">
              <a:rPr lang="es-CO" smtClean="0"/>
              <a:t>‹Nº›</a:t>
            </a:fld>
            <a:endParaRPr lang="es-CO"/>
          </a:p>
        </p:txBody>
      </p:sp>
    </p:spTree>
    <p:extLst>
      <p:ext uri="{BB962C8B-B14F-4D97-AF65-F5344CB8AC3E}">
        <p14:creationId xmlns:p14="http://schemas.microsoft.com/office/powerpoint/2010/main" val="3481492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8A37AE6A-7AAD-4DD6-BA15-90CAB768D90D}" type="datetimeFigureOut">
              <a:rPr lang="es-CO" smtClean="0"/>
              <a:t>14/12/2020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4AFA380-D980-48AB-AAB2-82F7298BA206}" type="slidenum">
              <a:rPr lang="es-CO" smtClean="0"/>
              <a:t>‹Nº›</a:t>
            </a:fld>
            <a:endParaRPr lang="es-CO"/>
          </a:p>
        </p:txBody>
      </p:sp>
    </p:spTree>
    <p:extLst>
      <p:ext uri="{BB962C8B-B14F-4D97-AF65-F5344CB8AC3E}">
        <p14:creationId xmlns:p14="http://schemas.microsoft.com/office/powerpoint/2010/main" val="3298705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7AE6A-7AAD-4DD6-BA15-90CAB768D90D}" type="datetimeFigureOut">
              <a:rPr lang="es-CO" smtClean="0"/>
              <a:t>14/12/2020</a:t>
            </a:fld>
            <a:endParaRPr lang="es-CO"/>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AFA380-D980-48AB-AAB2-82F7298BA206}" type="slidenum">
              <a:rPr lang="es-CO" smtClean="0"/>
              <a:t>‹Nº›</a:t>
            </a:fld>
            <a:endParaRPr lang="es-CO"/>
          </a:p>
        </p:txBody>
      </p:sp>
    </p:spTree>
    <p:extLst>
      <p:ext uri="{BB962C8B-B14F-4D97-AF65-F5344CB8AC3E}">
        <p14:creationId xmlns:p14="http://schemas.microsoft.com/office/powerpoint/2010/main" val="1819820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oficial.cumplimiento@frimac.com.co"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descr="Fondo formatos"/>
          <p:cNvPicPr/>
          <p:nvPr/>
        </p:nvPicPr>
        <p:blipFill>
          <a:blip r:embed="rId2">
            <a:lum bright="70000" contrast="-70000"/>
            <a:extLst>
              <a:ext uri="{28A0092B-C50C-407E-A947-70E740481C1C}">
                <a14:useLocalDpi xmlns:a14="http://schemas.microsoft.com/office/drawing/2010/main" val="0"/>
              </a:ext>
            </a:extLst>
          </a:blip>
          <a:srcRect l="9128" t="23497" r="34462" b="41525"/>
          <a:stretch>
            <a:fillRect/>
          </a:stretch>
        </p:blipFill>
        <p:spPr bwMode="auto">
          <a:xfrm>
            <a:off x="648586" y="1582103"/>
            <a:ext cx="8059479" cy="4244539"/>
          </a:xfrm>
          <a:prstGeom prst="rect">
            <a:avLst/>
          </a:prstGeom>
          <a:noFill/>
          <a:ln>
            <a:noFill/>
          </a:ln>
        </p:spPr>
      </p:pic>
      <p:sp>
        <p:nvSpPr>
          <p:cNvPr id="2" name="Título 1"/>
          <p:cNvSpPr>
            <a:spLocks noGrp="1"/>
          </p:cNvSpPr>
          <p:nvPr>
            <p:ph type="ctrTitle"/>
          </p:nvPr>
        </p:nvSpPr>
        <p:spPr>
          <a:xfrm>
            <a:off x="1249325" y="2313013"/>
            <a:ext cx="6858000" cy="2039325"/>
          </a:xfrm>
        </p:spPr>
        <p:txBody>
          <a:bodyPr>
            <a:normAutofit fontScale="90000"/>
          </a:bodyPr>
          <a:lstStyle/>
          <a:p>
            <a:br>
              <a:rPr lang="es-ES" b="1" dirty="0"/>
            </a:br>
            <a:r>
              <a:rPr lang="es-ES" sz="4000" b="1" dirty="0"/>
              <a:t>POLÍTICA DE PREVENCION DEL LA/FT-PADM</a:t>
            </a:r>
            <a:br>
              <a:rPr lang="es-CO" sz="4000" b="1" dirty="0"/>
            </a:br>
            <a:endParaRPr lang="es-CO" sz="4000" b="1" dirty="0"/>
          </a:p>
        </p:txBody>
      </p:sp>
      <p:pic>
        <p:nvPicPr>
          <p:cNvPr id="4" name="Imagen 3"/>
          <p:cNvPicPr/>
          <p:nvPr/>
        </p:nvPicPr>
        <p:blipFill>
          <a:blip r:embed="rId3">
            <a:extLst>
              <a:ext uri="{28A0092B-C50C-407E-A947-70E740481C1C}">
                <a14:useLocalDpi xmlns:a14="http://schemas.microsoft.com/office/drawing/2010/main" val="0"/>
              </a:ext>
            </a:extLst>
          </a:blip>
          <a:srcRect/>
          <a:stretch>
            <a:fillRect/>
          </a:stretch>
        </p:blipFill>
        <p:spPr bwMode="auto">
          <a:xfrm>
            <a:off x="3950817" y="5083248"/>
            <a:ext cx="1841075" cy="743394"/>
          </a:xfrm>
          <a:prstGeom prst="rect">
            <a:avLst/>
          </a:prstGeom>
          <a:noFill/>
        </p:spPr>
      </p:pic>
      <p:sp>
        <p:nvSpPr>
          <p:cNvPr id="6" name="CuadroTexto 5"/>
          <p:cNvSpPr txBox="1"/>
          <p:nvPr/>
        </p:nvSpPr>
        <p:spPr>
          <a:xfrm>
            <a:off x="4015045" y="5713007"/>
            <a:ext cx="1776847" cy="507831"/>
          </a:xfrm>
          <a:prstGeom prst="rect">
            <a:avLst/>
          </a:prstGeom>
          <a:noFill/>
        </p:spPr>
        <p:txBody>
          <a:bodyPr wrap="square" rtlCol="0">
            <a:spAutoFit/>
          </a:bodyPr>
          <a:lstStyle/>
          <a:p>
            <a:pPr algn="ctr"/>
            <a:endParaRPr lang="es-CO" sz="900" b="1" dirty="0"/>
          </a:p>
          <a:p>
            <a:pPr algn="ctr"/>
            <a:endParaRPr lang="es-CO" sz="900" b="1" dirty="0"/>
          </a:p>
          <a:p>
            <a:pPr algn="ctr"/>
            <a:r>
              <a:rPr lang="es-CO" sz="900" b="1" dirty="0"/>
              <a:t>DICIEMBRE 2020</a:t>
            </a:r>
          </a:p>
        </p:txBody>
      </p:sp>
      <p:pic>
        <p:nvPicPr>
          <p:cNvPr id="1025" name="Imagen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6094" y="520428"/>
            <a:ext cx="1658636" cy="54350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a 7"/>
          <p:cNvGraphicFramePr>
            <a:graphicFrameLocks noGrp="1"/>
          </p:cNvGraphicFramePr>
          <p:nvPr>
            <p:extLst>
              <p:ext uri="{D42A27DB-BD31-4B8C-83A1-F6EECF244321}">
                <p14:modId xmlns:p14="http://schemas.microsoft.com/office/powerpoint/2010/main" val="1723714780"/>
              </p:ext>
            </p:extLst>
          </p:nvPr>
        </p:nvGraphicFramePr>
        <p:xfrm>
          <a:off x="648586" y="397814"/>
          <a:ext cx="7846828" cy="790093"/>
        </p:xfrm>
        <a:graphic>
          <a:graphicData uri="http://schemas.openxmlformats.org/drawingml/2006/table">
            <a:tbl>
              <a:tblPr firstRow="1" bandRow="1">
                <a:tableStyleId>{5C22544A-7EE6-4342-B048-85BDC9FD1C3A}</a:tableStyleId>
              </a:tblPr>
              <a:tblGrid>
                <a:gridCol w="2999308">
                  <a:extLst>
                    <a:ext uri="{9D8B030D-6E8A-4147-A177-3AD203B41FA5}">
                      <a16:colId xmlns:a16="http://schemas.microsoft.com/office/drawing/2014/main" val="3585749980"/>
                    </a:ext>
                  </a:extLst>
                </a:gridCol>
                <a:gridCol w="4847520">
                  <a:extLst>
                    <a:ext uri="{9D8B030D-6E8A-4147-A177-3AD203B41FA5}">
                      <a16:colId xmlns:a16="http://schemas.microsoft.com/office/drawing/2014/main" val="1999322637"/>
                    </a:ext>
                  </a:extLst>
                </a:gridCol>
              </a:tblGrid>
              <a:tr h="790093">
                <a:tc>
                  <a:txBody>
                    <a:bodyPr/>
                    <a:lstStyle/>
                    <a:p>
                      <a:endParaRPr lang="es-CO"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s-ES" sz="1100" b="1" dirty="0">
                        <a:solidFill>
                          <a:schemeClr val="tx1"/>
                        </a:solidFill>
                      </a:endParaRPr>
                    </a:p>
                    <a:p>
                      <a:pPr algn="ctr"/>
                      <a:r>
                        <a:rPr lang="es-ES" sz="1100" b="1" dirty="0">
                          <a:solidFill>
                            <a:schemeClr val="tx1"/>
                          </a:solidFill>
                        </a:rPr>
                        <a:t>POLÍTICA DE PREVENCION Y CONTROL</a:t>
                      </a:r>
                      <a:r>
                        <a:rPr lang="es-ES" sz="1100" b="1" baseline="0" dirty="0">
                          <a:solidFill>
                            <a:schemeClr val="tx1"/>
                          </a:solidFill>
                        </a:rPr>
                        <a:t> DEL RIESGO DEL LAVADO DE ACTIVOS, FINANCIACION DEL TERRORISMO Y FINANCIAMIENTO DE LA PROLIFERACION DE ARMAS DE DESTRUCCION MASIVA -</a:t>
                      </a:r>
                      <a:r>
                        <a:rPr lang="es-ES" sz="1100" b="1" dirty="0">
                          <a:solidFill>
                            <a:schemeClr val="tx1"/>
                          </a:solidFill>
                        </a:rPr>
                        <a:t> LA/FT-PADM</a:t>
                      </a:r>
                      <a:endParaRPr lang="es-CO"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9931868"/>
                  </a:ext>
                </a:extLst>
              </a:tr>
            </a:tbl>
          </a:graphicData>
        </a:graphic>
      </p:graphicFrame>
    </p:spTree>
    <p:extLst>
      <p:ext uri="{BB962C8B-B14F-4D97-AF65-F5344CB8AC3E}">
        <p14:creationId xmlns:p14="http://schemas.microsoft.com/office/powerpoint/2010/main" val="284008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Fondo formatos"/>
          <p:cNvPicPr/>
          <p:nvPr/>
        </p:nvPicPr>
        <p:blipFill>
          <a:blip r:embed="rId2">
            <a:lum bright="70000" contrast="-70000"/>
            <a:extLst>
              <a:ext uri="{28A0092B-C50C-407E-A947-70E740481C1C}">
                <a14:useLocalDpi xmlns:a14="http://schemas.microsoft.com/office/drawing/2010/main" val="0"/>
              </a:ext>
            </a:extLst>
          </a:blip>
          <a:srcRect l="9128" t="23497" r="34462" b="41525"/>
          <a:stretch>
            <a:fillRect/>
          </a:stretch>
        </p:blipFill>
        <p:spPr bwMode="auto">
          <a:xfrm>
            <a:off x="744279" y="1387770"/>
            <a:ext cx="8197702" cy="4768480"/>
          </a:xfrm>
          <a:prstGeom prst="rect">
            <a:avLst/>
          </a:prstGeom>
          <a:noFill/>
          <a:ln>
            <a:noFill/>
          </a:ln>
        </p:spPr>
      </p:pic>
      <p:sp>
        <p:nvSpPr>
          <p:cNvPr id="2" name="Título 1"/>
          <p:cNvSpPr>
            <a:spLocks noGrp="1"/>
          </p:cNvSpPr>
          <p:nvPr>
            <p:ph type="title"/>
          </p:nvPr>
        </p:nvSpPr>
        <p:spPr>
          <a:xfrm>
            <a:off x="1371600" y="1387770"/>
            <a:ext cx="6624084" cy="698130"/>
          </a:xfrm>
        </p:spPr>
        <p:txBody>
          <a:bodyPr>
            <a:normAutofit fontScale="90000"/>
          </a:bodyPr>
          <a:lstStyle/>
          <a:p>
            <a:pPr algn="ctr"/>
            <a:br>
              <a:rPr lang="es-ES" sz="1400" b="1" dirty="0"/>
            </a:br>
            <a:br>
              <a:rPr lang="es-ES" sz="1400" b="1" dirty="0"/>
            </a:br>
            <a:r>
              <a:rPr lang="es-ES" sz="1400" b="1" dirty="0"/>
              <a:t>POLÍTICAS DE LA PREVENCION DEL LA/FT</a:t>
            </a:r>
            <a:br>
              <a:rPr lang="es-CO" sz="1400" dirty="0"/>
            </a:br>
            <a:endParaRPr lang="es-CO" sz="1400" dirty="0"/>
          </a:p>
        </p:txBody>
      </p:sp>
      <p:sp>
        <p:nvSpPr>
          <p:cNvPr id="3" name="Marcador de contenido 2"/>
          <p:cNvSpPr>
            <a:spLocks noGrp="1"/>
          </p:cNvSpPr>
          <p:nvPr>
            <p:ph idx="1"/>
          </p:nvPr>
        </p:nvSpPr>
        <p:spPr>
          <a:xfrm>
            <a:off x="628650" y="2250927"/>
            <a:ext cx="7886700" cy="4351338"/>
          </a:xfrm>
        </p:spPr>
        <p:txBody>
          <a:bodyPr>
            <a:normAutofit fontScale="40000" lnSpcReduction="20000"/>
          </a:bodyPr>
          <a:lstStyle/>
          <a:p>
            <a:pPr algn="just"/>
            <a:r>
              <a:rPr lang="es-CO" dirty="0"/>
              <a:t>Las presentes políticas adoptadas por FRIO FRIMAC S.A.S., para el adecuado manejo del LA/FT-PADM en lo referente a las etapas y elementos del sistema, son de estricto cumplimiento por parte de los colaboradores de FRIO FRIMAC S.A. Estas políticas serán actualizadas teniendo en cuenta los cambios en la normatividad aplicable a FRIO FRIMAC S.A.S., y las modificaciones que se lleguen a dar sobre sus procesos y que sean aprobadas por la Junta Directiva de la Compañía.</a:t>
            </a:r>
            <a:endParaRPr lang="es-CO" sz="3200" dirty="0"/>
          </a:p>
          <a:p>
            <a:pPr marL="0" indent="0" algn="just">
              <a:buNone/>
            </a:pPr>
            <a:r>
              <a:rPr lang="es-CO" b="1" dirty="0"/>
              <a:t>GENERALES</a:t>
            </a:r>
            <a:endParaRPr lang="es-CO" sz="3200" dirty="0"/>
          </a:p>
          <a:p>
            <a:pPr lvl="0" algn="just"/>
            <a:r>
              <a:rPr lang="es-CO" dirty="0"/>
              <a:t>Diseñar, aprobar e implementar procedimientos y adoptar herramientas que contemplen todas las actividades de la compañía en desarrollo de su objeto social, tendientes a prevenir y controlar el riesgo de lavado de activos y financiación del terrorismo.</a:t>
            </a:r>
            <a:endParaRPr lang="es-CO" sz="3200" dirty="0"/>
          </a:p>
          <a:p>
            <a:pPr lvl="0" algn="just"/>
            <a:r>
              <a:rPr lang="es-CO" dirty="0"/>
              <a:t>Cumplir con los requisitos establecidos por la Ley para la prevención y control del lavado de activos y financiación del terrorismo.</a:t>
            </a:r>
            <a:endParaRPr lang="es-CO" sz="3200" dirty="0"/>
          </a:p>
          <a:p>
            <a:pPr lvl="0" algn="just"/>
            <a:r>
              <a:rPr lang="es-CO" dirty="0"/>
              <a:t>Fijar herramientas para detectar y analizar las operaciones intentadas, inusuales y/o sospechosas, y de esta manera realizar los reportes pertinentes a la UIAF. </a:t>
            </a:r>
            <a:endParaRPr lang="es-CO" sz="3200" dirty="0"/>
          </a:p>
          <a:p>
            <a:pPr lvl="0" algn="just"/>
            <a:r>
              <a:rPr lang="es-CO" dirty="0"/>
              <a:t>Verificar el adecuado cumplimiento del Manual para la Prevención y Control del Lavado de Activos y Financiación del Terrorismo, en cada una de las operaciones que realice la compañía.</a:t>
            </a:r>
            <a:endParaRPr lang="es-CO" sz="3200" dirty="0"/>
          </a:p>
          <a:p>
            <a:pPr lvl="0" algn="just"/>
            <a:r>
              <a:rPr lang="es-CO" dirty="0"/>
              <a:t>Todos los colaboradores son directamente responsables de velar por la ejecución, adecuado cumplimiento y tratamiento de todas las normas relacionadas con este tema y de la eficiencia de las actividades de control interno incorporadas en los procesos de su propiedad en el marco de sus responsabilidades.</a:t>
            </a:r>
            <a:endParaRPr lang="es-CO" sz="3200" dirty="0"/>
          </a:p>
          <a:p>
            <a:pPr marL="0" lvl="0" indent="0" algn="just">
              <a:buNone/>
            </a:pPr>
            <a:r>
              <a:rPr lang="es-CO" b="1" dirty="0"/>
              <a:t>ESPECÍFICAS</a:t>
            </a:r>
          </a:p>
          <a:p>
            <a:pPr marL="0" lvl="0" indent="0" algn="just">
              <a:buNone/>
            </a:pPr>
            <a:r>
              <a:rPr lang="es-CO" b="1" dirty="0"/>
              <a:t>1. Sobre la Actualización del Manual</a:t>
            </a:r>
            <a:r>
              <a:rPr lang="es-CO" i="1" dirty="0"/>
              <a:t> </a:t>
            </a:r>
            <a:endParaRPr lang="es-CO" sz="3200" dirty="0"/>
          </a:p>
          <a:p>
            <a:pPr algn="just"/>
            <a:r>
              <a:rPr lang="es-CO" dirty="0"/>
              <a:t>Anualmente, deberá revisarse el Manual, su alcance, procedimientos y herramientas contempladas en el mismo con el fin de ajustarlo a la normatividad y realidad de nuestro entorno, maximizando los controles y minimizando el riesgo de la compañía de verse involucrada en actividades de Lavado de Activos y Financiación del Terrorismo.</a:t>
            </a:r>
            <a:endParaRPr lang="es-CO" sz="3200" dirty="0"/>
          </a:p>
          <a:p>
            <a:endParaRPr lang="es-CO" dirty="0"/>
          </a:p>
        </p:txBody>
      </p:sp>
      <p:graphicFrame>
        <p:nvGraphicFramePr>
          <p:cNvPr id="5" name="Tabla 4"/>
          <p:cNvGraphicFramePr>
            <a:graphicFrameLocks noGrp="1"/>
          </p:cNvGraphicFramePr>
          <p:nvPr>
            <p:extLst>
              <p:ext uri="{D42A27DB-BD31-4B8C-83A1-F6EECF244321}">
                <p14:modId xmlns:p14="http://schemas.microsoft.com/office/powerpoint/2010/main" val="3954679068"/>
              </p:ext>
            </p:extLst>
          </p:nvPr>
        </p:nvGraphicFramePr>
        <p:xfrm>
          <a:off x="881838" y="291489"/>
          <a:ext cx="7846828" cy="837324"/>
        </p:xfrm>
        <a:graphic>
          <a:graphicData uri="http://schemas.openxmlformats.org/drawingml/2006/table">
            <a:tbl>
              <a:tblPr firstRow="1" bandRow="1">
                <a:tableStyleId>{5C22544A-7EE6-4342-B048-85BDC9FD1C3A}</a:tableStyleId>
              </a:tblPr>
              <a:tblGrid>
                <a:gridCol w="2999308">
                  <a:extLst>
                    <a:ext uri="{9D8B030D-6E8A-4147-A177-3AD203B41FA5}">
                      <a16:colId xmlns:a16="http://schemas.microsoft.com/office/drawing/2014/main" val="3585749980"/>
                    </a:ext>
                  </a:extLst>
                </a:gridCol>
                <a:gridCol w="4847520">
                  <a:extLst>
                    <a:ext uri="{9D8B030D-6E8A-4147-A177-3AD203B41FA5}">
                      <a16:colId xmlns:a16="http://schemas.microsoft.com/office/drawing/2014/main" val="1999322637"/>
                    </a:ext>
                  </a:extLst>
                </a:gridCol>
              </a:tblGrid>
              <a:tr h="837324">
                <a:tc>
                  <a:txBody>
                    <a:bodyPr/>
                    <a:lstStyle/>
                    <a:p>
                      <a:endParaRPr lang="es-CO"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s-ES" sz="1100" b="1" dirty="0">
                        <a:solidFill>
                          <a:schemeClr val="tx1"/>
                        </a:solidFill>
                      </a:endParaRPr>
                    </a:p>
                    <a:p>
                      <a:pPr algn="ctr"/>
                      <a:r>
                        <a:rPr lang="es-ES" sz="1100" b="1" dirty="0">
                          <a:solidFill>
                            <a:schemeClr val="tx1"/>
                          </a:solidFill>
                        </a:rPr>
                        <a:t>POLÍTICA DE PREVENCION Y CONTROL</a:t>
                      </a:r>
                      <a:r>
                        <a:rPr lang="es-ES" sz="1100" b="1" baseline="0" dirty="0">
                          <a:solidFill>
                            <a:schemeClr val="tx1"/>
                          </a:solidFill>
                        </a:rPr>
                        <a:t> DEL RIESGO DEL LAVADO DE ACTIVOS, FINANCIACION DEL TERRORISMO Y FINANCIAMIENTO DE LA PROLIFERACION DE ARMAS DE DESTRUCCION MASIVA -</a:t>
                      </a:r>
                      <a:r>
                        <a:rPr lang="es-ES" sz="1100" b="1" dirty="0">
                          <a:solidFill>
                            <a:schemeClr val="tx1"/>
                          </a:solidFill>
                        </a:rPr>
                        <a:t> LA/FT-PADM</a:t>
                      </a:r>
                      <a:endParaRPr lang="es-CO"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9931868"/>
                  </a:ext>
                </a:extLst>
              </a:tr>
            </a:tbl>
          </a:graphicData>
        </a:graphic>
      </p:graphicFrame>
      <p:pic>
        <p:nvPicPr>
          <p:cNvPr id="6" name="Imagen 5"/>
          <p:cNvPicPr/>
          <p:nvPr/>
        </p:nvPicPr>
        <p:blipFill>
          <a:blip r:embed="rId3">
            <a:extLst>
              <a:ext uri="{28A0092B-C50C-407E-A947-70E740481C1C}">
                <a14:useLocalDpi xmlns:a14="http://schemas.microsoft.com/office/drawing/2010/main" val="0"/>
              </a:ext>
            </a:extLst>
          </a:blip>
          <a:srcRect/>
          <a:stretch>
            <a:fillRect/>
          </a:stretch>
        </p:blipFill>
        <p:spPr bwMode="auto">
          <a:xfrm>
            <a:off x="1505329" y="385418"/>
            <a:ext cx="1841075" cy="743394"/>
          </a:xfrm>
          <a:prstGeom prst="rect">
            <a:avLst/>
          </a:prstGeom>
          <a:noFill/>
        </p:spPr>
      </p:pic>
    </p:spTree>
    <p:extLst>
      <p:ext uri="{BB962C8B-B14F-4D97-AF65-F5344CB8AC3E}">
        <p14:creationId xmlns:p14="http://schemas.microsoft.com/office/powerpoint/2010/main" val="1285178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Fondo formatos"/>
          <p:cNvPicPr/>
          <p:nvPr/>
        </p:nvPicPr>
        <p:blipFill>
          <a:blip r:embed="rId2">
            <a:lum bright="70000" contrast="-70000"/>
            <a:extLst>
              <a:ext uri="{28A0092B-C50C-407E-A947-70E740481C1C}">
                <a14:useLocalDpi xmlns:a14="http://schemas.microsoft.com/office/drawing/2010/main" val="0"/>
              </a:ext>
            </a:extLst>
          </a:blip>
          <a:srcRect l="9128" t="23497" r="34462" b="41525"/>
          <a:stretch>
            <a:fillRect/>
          </a:stretch>
        </p:blipFill>
        <p:spPr bwMode="auto">
          <a:xfrm>
            <a:off x="680483" y="1275907"/>
            <a:ext cx="8261498" cy="4880344"/>
          </a:xfrm>
          <a:prstGeom prst="rect">
            <a:avLst/>
          </a:prstGeom>
          <a:noFill/>
          <a:ln>
            <a:noFill/>
          </a:ln>
        </p:spPr>
      </p:pic>
      <p:sp>
        <p:nvSpPr>
          <p:cNvPr id="3" name="Marcador de contenido 2"/>
          <p:cNvSpPr>
            <a:spLocks noGrp="1"/>
          </p:cNvSpPr>
          <p:nvPr>
            <p:ph idx="1"/>
          </p:nvPr>
        </p:nvSpPr>
        <p:spPr>
          <a:xfrm>
            <a:off x="680483" y="1275907"/>
            <a:ext cx="7834867" cy="4901056"/>
          </a:xfrm>
        </p:spPr>
        <p:txBody>
          <a:bodyPr>
            <a:normAutofit fontScale="40000" lnSpcReduction="20000"/>
          </a:bodyPr>
          <a:lstStyle/>
          <a:p>
            <a:pPr algn="just"/>
            <a:r>
              <a:rPr lang="es-CO" dirty="0"/>
              <a:t>Esta revisión incluirá:</a:t>
            </a:r>
            <a:endParaRPr lang="es-CO" sz="3200" dirty="0"/>
          </a:p>
          <a:p>
            <a:pPr lvl="0" algn="just"/>
            <a:r>
              <a:rPr lang="es-CO" dirty="0"/>
              <a:t>Revisión de los objetivos del manual</a:t>
            </a:r>
            <a:endParaRPr lang="es-CO" sz="3200" dirty="0"/>
          </a:p>
          <a:p>
            <a:pPr lvl="0" algn="just"/>
            <a:r>
              <a:rPr lang="es-CO" dirty="0"/>
              <a:t>Revisión de las políticas del sistema</a:t>
            </a:r>
            <a:endParaRPr lang="es-CO" sz="3200" dirty="0"/>
          </a:p>
          <a:p>
            <a:pPr lvl="0" algn="just"/>
            <a:r>
              <a:rPr lang="es-CO" dirty="0"/>
              <a:t>Revisión de los procedimientos del sistema</a:t>
            </a:r>
            <a:endParaRPr lang="es-CO" sz="3200" dirty="0"/>
          </a:p>
          <a:p>
            <a:pPr lvl="0" algn="just"/>
            <a:r>
              <a:rPr lang="es-CO" dirty="0"/>
              <a:t>Revisión de los recursos asignados con el fin de determinar si son suficientes para garantizar el cumplimiento del manual.</a:t>
            </a:r>
            <a:endParaRPr lang="es-CO" sz="3200" dirty="0"/>
          </a:p>
          <a:p>
            <a:pPr lvl="0" algn="just"/>
            <a:r>
              <a:rPr lang="es-CO" dirty="0"/>
              <a:t>Continuidad del oficial de cumplimiento de acuerdo a las decisiones tomadas por la Junta Directiva.</a:t>
            </a:r>
            <a:endParaRPr lang="es-CO" sz="3200" dirty="0"/>
          </a:p>
          <a:p>
            <a:pPr algn="just"/>
            <a:r>
              <a:rPr lang="es-CO" dirty="0"/>
              <a:t>Las modificaciones deberán ser presentadas por el oficial de cumplimiento a la Junta Directiva quienes dejarán constancia en acta de la aprobación de las modificaciones al mismo.  Igualmente, se tendrán en cuenta las observaciones realizadas por el revisor fiscal sobre la modificación del manual.</a:t>
            </a:r>
            <a:endParaRPr lang="es-CO" sz="3200" dirty="0"/>
          </a:p>
          <a:p>
            <a:pPr marL="0" indent="0" algn="just">
              <a:buNone/>
            </a:pPr>
            <a:r>
              <a:rPr lang="es-CO" sz="3200" b="1" dirty="0"/>
              <a:t>2. </a:t>
            </a:r>
            <a:r>
              <a:rPr lang="es-CO" b="1" dirty="0"/>
              <a:t>Sobre las sanciones generadas por el incumplimiento del presente manual.</a:t>
            </a:r>
            <a:endParaRPr lang="es-CO" sz="3200" dirty="0"/>
          </a:p>
          <a:p>
            <a:pPr algn="just"/>
            <a:r>
              <a:rPr lang="es-CO" dirty="0"/>
              <a:t>La Empresa aplicará sanciones por el incumplimiento de las políticas del LA/FT a todos sus empleados, directivos y asociados, de acuerdo a lo establecido en los reglamentos internos, código laboral, estatutos y legislación nacional al respecto, debido a que son normas de obligatorio cumplimiento. La aplicación de sanciones disciplinarias y sociales se harán sin perjuicio de que las autoridades competentes apliquen las acciones previstas en los códigos: civil, penal y similares.</a:t>
            </a:r>
            <a:endParaRPr lang="es-CO" sz="3200" dirty="0"/>
          </a:p>
          <a:p>
            <a:pPr marL="0" indent="0" algn="just">
              <a:buNone/>
            </a:pPr>
            <a:r>
              <a:rPr lang="es-CO" b="1" dirty="0"/>
              <a:t>3. Sobre la comunicación, divulgación o socialización del sistema a todos los empleados de la compañía.</a:t>
            </a:r>
            <a:endParaRPr lang="es-CO" sz="3200" dirty="0"/>
          </a:p>
          <a:p>
            <a:pPr algn="just"/>
            <a:r>
              <a:rPr lang="es-CO" dirty="0"/>
              <a:t>La empresa deberá brindar capacitación, mínimo una vez al año a todos sus empleados, sobre las políticas, procedimientos, herramientas y controles adoptados para dar cumplimiento a la prevención del lavado de activos y financiación del terrorismo, para lo cual deberá cumplir con:</a:t>
            </a:r>
            <a:endParaRPr lang="es-CO" sz="3200" dirty="0"/>
          </a:p>
          <a:p>
            <a:pPr lvl="0" algn="just"/>
            <a:r>
              <a:rPr lang="es-CO" dirty="0"/>
              <a:t>Presentar al inicio de cada año, el cronograma de capacitación del personal para su respectiva aprobación por el Representante Legal, incluyendo fechas, medios de capacitación, recursos, duración, medios de evaluación.</a:t>
            </a:r>
            <a:endParaRPr lang="es-CO" sz="3200" dirty="0"/>
          </a:p>
          <a:p>
            <a:pPr lvl="0" algn="just"/>
            <a:r>
              <a:rPr lang="es-CO" dirty="0"/>
              <a:t>Dejar evidencia de la aprobación del plan de capacitación.</a:t>
            </a:r>
            <a:endParaRPr lang="es-CO" sz="3200" dirty="0"/>
          </a:p>
          <a:p>
            <a:pPr lvl="0" algn="just"/>
            <a:r>
              <a:rPr lang="es-CO" dirty="0"/>
              <a:t>Dejar evidencia de los soportes de capacitación.</a:t>
            </a:r>
            <a:endParaRPr lang="es-CO" sz="3200" dirty="0"/>
          </a:p>
          <a:p>
            <a:pPr lvl="0" algn="just"/>
            <a:r>
              <a:rPr lang="es-CO" dirty="0"/>
              <a:t>Para el personal nuevo, el Jefe de Talento Humano, deberá dejar evidencia de la capacitación sobre el sistema, realizada durante el proceso de inducción, los temas socializados y el responsable de la respectiva inducción.</a:t>
            </a:r>
            <a:endParaRPr lang="es-CO" sz="3200" dirty="0"/>
          </a:p>
          <a:p>
            <a:endParaRPr lang="es-CO" dirty="0"/>
          </a:p>
        </p:txBody>
      </p:sp>
      <p:graphicFrame>
        <p:nvGraphicFramePr>
          <p:cNvPr id="7" name="Tabla 6"/>
          <p:cNvGraphicFramePr>
            <a:graphicFrameLocks noGrp="1"/>
          </p:cNvGraphicFramePr>
          <p:nvPr>
            <p:extLst>
              <p:ext uri="{D42A27DB-BD31-4B8C-83A1-F6EECF244321}">
                <p14:modId xmlns:p14="http://schemas.microsoft.com/office/powerpoint/2010/main" val="3001664409"/>
              </p:ext>
            </p:extLst>
          </p:nvPr>
        </p:nvGraphicFramePr>
        <p:xfrm>
          <a:off x="680483" y="204778"/>
          <a:ext cx="7846828" cy="837324"/>
        </p:xfrm>
        <a:graphic>
          <a:graphicData uri="http://schemas.openxmlformats.org/drawingml/2006/table">
            <a:tbl>
              <a:tblPr firstRow="1" bandRow="1">
                <a:tableStyleId>{5C22544A-7EE6-4342-B048-85BDC9FD1C3A}</a:tableStyleId>
              </a:tblPr>
              <a:tblGrid>
                <a:gridCol w="2999308">
                  <a:extLst>
                    <a:ext uri="{9D8B030D-6E8A-4147-A177-3AD203B41FA5}">
                      <a16:colId xmlns:a16="http://schemas.microsoft.com/office/drawing/2014/main" val="3585749980"/>
                    </a:ext>
                  </a:extLst>
                </a:gridCol>
                <a:gridCol w="4847520">
                  <a:extLst>
                    <a:ext uri="{9D8B030D-6E8A-4147-A177-3AD203B41FA5}">
                      <a16:colId xmlns:a16="http://schemas.microsoft.com/office/drawing/2014/main" val="1999322637"/>
                    </a:ext>
                  </a:extLst>
                </a:gridCol>
              </a:tblGrid>
              <a:tr h="837324">
                <a:tc>
                  <a:txBody>
                    <a:bodyPr/>
                    <a:lstStyle/>
                    <a:p>
                      <a:endParaRPr lang="es-CO"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s-ES" sz="1100" b="1" dirty="0">
                        <a:solidFill>
                          <a:schemeClr val="tx1"/>
                        </a:solidFill>
                      </a:endParaRPr>
                    </a:p>
                    <a:p>
                      <a:pPr algn="ctr"/>
                      <a:r>
                        <a:rPr lang="es-ES" sz="1100" b="1" dirty="0">
                          <a:solidFill>
                            <a:schemeClr val="tx1"/>
                          </a:solidFill>
                        </a:rPr>
                        <a:t>POLÍTICA DE PREVENCION Y CONTROL</a:t>
                      </a:r>
                      <a:r>
                        <a:rPr lang="es-ES" sz="1100" b="1" baseline="0" dirty="0">
                          <a:solidFill>
                            <a:schemeClr val="tx1"/>
                          </a:solidFill>
                        </a:rPr>
                        <a:t> DEL RIESGO DEL LAVADO DE ACTIVOS, FINANCIACION DEL TERRORISMO Y FINANCIAMIENTO DE LA PROLIFERACION DE ARMAS DE DESTRUCCION MASIVA -</a:t>
                      </a:r>
                      <a:r>
                        <a:rPr lang="es-ES" sz="1100" b="1" dirty="0">
                          <a:solidFill>
                            <a:schemeClr val="tx1"/>
                          </a:solidFill>
                        </a:rPr>
                        <a:t> LA/FT-PADM</a:t>
                      </a:r>
                      <a:endParaRPr lang="es-CO"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9931868"/>
                  </a:ext>
                </a:extLst>
              </a:tr>
            </a:tbl>
          </a:graphicData>
        </a:graphic>
      </p:graphicFrame>
      <p:pic>
        <p:nvPicPr>
          <p:cNvPr id="8" name="Imagen 7"/>
          <p:cNvPicPr/>
          <p:nvPr/>
        </p:nvPicPr>
        <p:blipFill>
          <a:blip r:embed="rId3">
            <a:extLst>
              <a:ext uri="{28A0092B-C50C-407E-A947-70E740481C1C}">
                <a14:useLocalDpi xmlns:a14="http://schemas.microsoft.com/office/drawing/2010/main" val="0"/>
              </a:ext>
            </a:extLst>
          </a:blip>
          <a:srcRect/>
          <a:stretch>
            <a:fillRect/>
          </a:stretch>
        </p:blipFill>
        <p:spPr bwMode="auto">
          <a:xfrm>
            <a:off x="1260780" y="298707"/>
            <a:ext cx="1841075" cy="743394"/>
          </a:xfrm>
          <a:prstGeom prst="rect">
            <a:avLst/>
          </a:prstGeom>
          <a:noFill/>
        </p:spPr>
      </p:pic>
    </p:spTree>
    <p:extLst>
      <p:ext uri="{BB962C8B-B14F-4D97-AF65-F5344CB8AC3E}">
        <p14:creationId xmlns:p14="http://schemas.microsoft.com/office/powerpoint/2010/main" val="434770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Fondo formatos"/>
          <p:cNvPicPr/>
          <p:nvPr/>
        </p:nvPicPr>
        <p:blipFill>
          <a:blip r:embed="rId2">
            <a:lum bright="70000" contrast="-70000"/>
            <a:extLst>
              <a:ext uri="{28A0092B-C50C-407E-A947-70E740481C1C}">
                <a14:useLocalDpi xmlns:a14="http://schemas.microsoft.com/office/drawing/2010/main" val="0"/>
              </a:ext>
            </a:extLst>
          </a:blip>
          <a:srcRect l="9128" t="23497" r="34462" b="41525"/>
          <a:stretch>
            <a:fillRect/>
          </a:stretch>
        </p:blipFill>
        <p:spPr bwMode="auto">
          <a:xfrm>
            <a:off x="702412" y="1477926"/>
            <a:ext cx="8239569" cy="4678324"/>
          </a:xfrm>
          <a:prstGeom prst="rect">
            <a:avLst/>
          </a:prstGeom>
          <a:noFill/>
          <a:ln>
            <a:noFill/>
          </a:ln>
        </p:spPr>
      </p:pic>
      <p:sp>
        <p:nvSpPr>
          <p:cNvPr id="3" name="Marcador de contenido 2"/>
          <p:cNvSpPr>
            <a:spLocks noGrp="1"/>
          </p:cNvSpPr>
          <p:nvPr>
            <p:ph idx="1"/>
          </p:nvPr>
        </p:nvSpPr>
        <p:spPr>
          <a:xfrm>
            <a:off x="702412" y="1626783"/>
            <a:ext cx="7931225" cy="4848445"/>
          </a:xfrm>
        </p:spPr>
        <p:txBody>
          <a:bodyPr>
            <a:normAutofit fontScale="32500" lnSpcReduction="20000"/>
          </a:bodyPr>
          <a:lstStyle/>
          <a:p>
            <a:pPr marL="0" indent="0" algn="just">
              <a:buNone/>
            </a:pPr>
            <a:r>
              <a:rPr lang="es-CO" sz="3200" b="1" dirty="0"/>
              <a:t>4</a:t>
            </a:r>
            <a:r>
              <a:rPr lang="es-CO" sz="3200" dirty="0"/>
              <a:t>. </a:t>
            </a:r>
            <a:r>
              <a:rPr lang="es-CO" sz="3200" b="1" dirty="0"/>
              <a:t>Sobre la conservación de documentos: </a:t>
            </a:r>
          </a:p>
          <a:p>
            <a:pPr algn="just"/>
            <a:r>
              <a:rPr lang="es-CO" dirty="0"/>
              <a:t>El Oficial de Cumplimiento deberá garantizar la custodia de los siguientes documentos obligatorios del sistema:</a:t>
            </a:r>
            <a:endParaRPr lang="es-CO" sz="3200" dirty="0"/>
          </a:p>
          <a:p>
            <a:pPr lvl="0" algn="just"/>
            <a:r>
              <a:rPr lang="es-CO" dirty="0"/>
              <a:t>Las actas de la Junta Directiva donde conste la aprobación de las políticas de la prevención del lavado de activos y financiación del terrorismo.</a:t>
            </a:r>
            <a:endParaRPr lang="es-CO" sz="3200" dirty="0"/>
          </a:p>
          <a:p>
            <a:pPr lvl="0" algn="just"/>
            <a:r>
              <a:rPr lang="es-CO" dirty="0"/>
              <a:t>Las actas de la Junta Directiva donde conste la revisión y actualización anual de las políticas del lavado de activos y financiación del terrorismo.</a:t>
            </a:r>
            <a:endParaRPr lang="es-CO" sz="3200" dirty="0"/>
          </a:p>
          <a:p>
            <a:pPr lvl="0" algn="just"/>
            <a:r>
              <a:rPr lang="es-CO" dirty="0"/>
              <a:t>El Acta o documento donde se describan las políticas aprobadas por parte de la Junta Directiva.</a:t>
            </a:r>
            <a:endParaRPr lang="es-CO" sz="3200" dirty="0"/>
          </a:p>
          <a:p>
            <a:pPr lvl="0" algn="just"/>
            <a:r>
              <a:rPr lang="es-CO" dirty="0"/>
              <a:t>Los instructivos o manuales que contengan los procesos a través de los cuales se llevan a la práctica las políticas aprobadas.  Estos documentos deberán ser firmados por el representante legal principal y ser de fácil consulta y aplicación al interior de la organización.</a:t>
            </a:r>
            <a:endParaRPr lang="es-CO" sz="3200" dirty="0"/>
          </a:p>
          <a:p>
            <a:pPr lvl="0" algn="just"/>
            <a:r>
              <a:rPr lang="es-CO" dirty="0"/>
              <a:t>Los informes presentados por el oficial de cumplimiento.</a:t>
            </a:r>
            <a:endParaRPr lang="es-CO" sz="3200" dirty="0"/>
          </a:p>
          <a:p>
            <a:pPr lvl="0" algn="just"/>
            <a:r>
              <a:rPr lang="es-CO" dirty="0"/>
              <a:t>Los informes presentados por el revisor fiscal sobre el funcionamiento de la prevención del lavado de activos y financiación del terrorismo.</a:t>
            </a:r>
            <a:endParaRPr lang="es-CO" sz="3200" dirty="0"/>
          </a:p>
          <a:p>
            <a:pPr lvl="0" algn="just"/>
            <a:r>
              <a:rPr lang="es-CO" dirty="0"/>
              <a:t>Las constancias de envío de los reportes de operaciones sospechosas – ROS remitidos a la UIAF, y demás reportes solicitados por esta unidad.</a:t>
            </a:r>
            <a:endParaRPr lang="es-CO" sz="3200" dirty="0"/>
          </a:p>
          <a:p>
            <a:pPr lvl="0" algn="just"/>
            <a:r>
              <a:rPr lang="es-CO" dirty="0"/>
              <a:t>Las constancias de la capacitación dada a todo el personal de la empresa sobre la prevención del lavado de activos y financiación del terrorismo.</a:t>
            </a:r>
            <a:endParaRPr lang="es-CO" sz="3200" dirty="0"/>
          </a:p>
          <a:p>
            <a:pPr lvl="0" algn="just"/>
            <a:r>
              <a:rPr lang="es-CO" dirty="0"/>
              <a:t>Las actas de junta directiva en donde conste la presentación del informe del oficial de cumplimiento y del revisor fiscal.</a:t>
            </a:r>
            <a:endParaRPr lang="es-CO" sz="3200" dirty="0"/>
          </a:p>
          <a:p>
            <a:pPr lvl="0" algn="just"/>
            <a:r>
              <a:rPr lang="es-CO" dirty="0"/>
              <a:t>Las bases de datos de los reportes de transacciones sospechosas.</a:t>
            </a:r>
            <a:endParaRPr lang="es-CO" sz="3200" dirty="0"/>
          </a:p>
          <a:p>
            <a:pPr algn="just"/>
            <a:r>
              <a:rPr lang="es-ES" dirty="0"/>
              <a:t>El oficial de cumplimiento será responsable de coordinar, ordenar y verificar el proceso de archivo y conservación de la información relacionada con el LA/FT, la cual consta de los documentos contenidos en el presente numeral y los generados de cada uno de los procedimientos de prevención y control, como evidencia del mismo.</a:t>
            </a:r>
            <a:endParaRPr lang="es-CO" sz="3200" dirty="0"/>
          </a:p>
          <a:p>
            <a:pPr algn="just"/>
            <a:r>
              <a:rPr lang="es-ES" dirty="0"/>
              <a:t>Además, la gerencia deberá garantizar que todos los documentos e información relacionados con el LA/FT se conserven en un medio técnico que garantice su preservación y posterior reproducción exacta. Los documentos se conservarán en los archivos de gestión de la empresa durante 5 años.  Pasado este tiempo y si no se ha efectuado ningún requerimiento al respecto por la autoridad competente, podrá ser microfilmado o escaneado.  La información para su conservación reposará en uno de los servidores de la compañía, y los documentos físicos podrán ser enviados al archivo central de la compañía.	</a:t>
            </a:r>
            <a:endParaRPr lang="es-CO" sz="3200" dirty="0"/>
          </a:p>
          <a:p>
            <a:pPr algn="just"/>
            <a:r>
              <a:rPr lang="es-ES" dirty="0"/>
              <a:t>Las carpetas de empleados, clientes, proveedores y accionistas desvinculados deberán mantenerse en archivo inactivo por un período de tiempo determinado de acuerdo a la tabla de retención documental y no inferior a 5 años.</a:t>
            </a:r>
            <a:endParaRPr lang="es-CO" sz="3200" dirty="0"/>
          </a:p>
          <a:p>
            <a:endParaRPr lang="es-CO" dirty="0"/>
          </a:p>
        </p:txBody>
      </p:sp>
      <p:graphicFrame>
        <p:nvGraphicFramePr>
          <p:cNvPr id="5" name="Tabla 4"/>
          <p:cNvGraphicFramePr>
            <a:graphicFrameLocks noGrp="1"/>
          </p:cNvGraphicFramePr>
          <p:nvPr>
            <p:extLst>
              <p:ext uri="{D42A27DB-BD31-4B8C-83A1-F6EECF244321}">
                <p14:modId xmlns:p14="http://schemas.microsoft.com/office/powerpoint/2010/main" val="3555736966"/>
              </p:ext>
            </p:extLst>
          </p:nvPr>
        </p:nvGraphicFramePr>
        <p:xfrm>
          <a:off x="702412" y="355285"/>
          <a:ext cx="7846828" cy="825374"/>
        </p:xfrm>
        <a:graphic>
          <a:graphicData uri="http://schemas.openxmlformats.org/drawingml/2006/table">
            <a:tbl>
              <a:tblPr firstRow="1" bandRow="1">
                <a:tableStyleId>{5C22544A-7EE6-4342-B048-85BDC9FD1C3A}</a:tableStyleId>
              </a:tblPr>
              <a:tblGrid>
                <a:gridCol w="2999308">
                  <a:extLst>
                    <a:ext uri="{9D8B030D-6E8A-4147-A177-3AD203B41FA5}">
                      <a16:colId xmlns:a16="http://schemas.microsoft.com/office/drawing/2014/main" val="3585749980"/>
                    </a:ext>
                  </a:extLst>
                </a:gridCol>
                <a:gridCol w="4847520">
                  <a:extLst>
                    <a:ext uri="{9D8B030D-6E8A-4147-A177-3AD203B41FA5}">
                      <a16:colId xmlns:a16="http://schemas.microsoft.com/office/drawing/2014/main" val="1999322637"/>
                    </a:ext>
                  </a:extLst>
                </a:gridCol>
              </a:tblGrid>
              <a:tr h="825374">
                <a:tc>
                  <a:txBody>
                    <a:bodyPr/>
                    <a:lstStyle/>
                    <a:p>
                      <a:endParaRPr lang="es-CO"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s-ES" sz="1100" b="1" dirty="0">
                        <a:solidFill>
                          <a:schemeClr val="tx1"/>
                        </a:solidFill>
                      </a:endParaRPr>
                    </a:p>
                    <a:p>
                      <a:pPr algn="ctr"/>
                      <a:r>
                        <a:rPr lang="es-ES" sz="1100" b="1" dirty="0">
                          <a:solidFill>
                            <a:schemeClr val="tx1"/>
                          </a:solidFill>
                        </a:rPr>
                        <a:t>POLÍTICA DE PREVENCION Y CONTROL</a:t>
                      </a:r>
                      <a:r>
                        <a:rPr lang="es-ES" sz="1100" b="1" baseline="0" dirty="0">
                          <a:solidFill>
                            <a:schemeClr val="tx1"/>
                          </a:solidFill>
                        </a:rPr>
                        <a:t> DEL RIESGO DEL LAVADO DE ACTIVOS, FINANCIACION DEL TERRORISMO Y FINANCIAMIENTO DE LA PROLIFERACION DE ARMAS DE DESTRUCCION MASIVA -</a:t>
                      </a:r>
                      <a:r>
                        <a:rPr lang="es-ES" sz="1100" b="1" dirty="0">
                          <a:solidFill>
                            <a:schemeClr val="tx1"/>
                          </a:solidFill>
                        </a:rPr>
                        <a:t> LA/FT-PADM</a:t>
                      </a:r>
                      <a:endParaRPr lang="es-CO"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9931868"/>
                  </a:ext>
                </a:extLst>
              </a:tr>
            </a:tbl>
          </a:graphicData>
        </a:graphic>
      </p:graphicFrame>
      <p:pic>
        <p:nvPicPr>
          <p:cNvPr id="6" name="Imagen 5"/>
          <p:cNvPicPr/>
          <p:nvPr/>
        </p:nvPicPr>
        <p:blipFill>
          <a:blip r:embed="rId3">
            <a:extLst>
              <a:ext uri="{28A0092B-C50C-407E-A947-70E740481C1C}">
                <a14:useLocalDpi xmlns:a14="http://schemas.microsoft.com/office/drawing/2010/main" val="0"/>
              </a:ext>
            </a:extLst>
          </a:blip>
          <a:srcRect/>
          <a:stretch>
            <a:fillRect/>
          </a:stretch>
        </p:blipFill>
        <p:spPr bwMode="auto">
          <a:xfrm>
            <a:off x="1367105" y="437264"/>
            <a:ext cx="1841075" cy="743394"/>
          </a:xfrm>
          <a:prstGeom prst="rect">
            <a:avLst/>
          </a:prstGeom>
          <a:noFill/>
        </p:spPr>
      </p:pic>
    </p:spTree>
    <p:extLst>
      <p:ext uri="{BB962C8B-B14F-4D97-AF65-F5344CB8AC3E}">
        <p14:creationId xmlns:p14="http://schemas.microsoft.com/office/powerpoint/2010/main" val="3938224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Fondo formatos"/>
          <p:cNvPicPr/>
          <p:nvPr/>
        </p:nvPicPr>
        <p:blipFill>
          <a:blip r:embed="rId2">
            <a:lum bright="70000" contrast="-70000"/>
            <a:extLst>
              <a:ext uri="{28A0092B-C50C-407E-A947-70E740481C1C}">
                <a14:useLocalDpi xmlns:a14="http://schemas.microsoft.com/office/drawing/2010/main" val="0"/>
              </a:ext>
            </a:extLst>
          </a:blip>
          <a:srcRect l="9128" t="23497" r="34462" b="41525"/>
          <a:stretch>
            <a:fillRect/>
          </a:stretch>
        </p:blipFill>
        <p:spPr bwMode="auto">
          <a:xfrm>
            <a:off x="628650" y="1392864"/>
            <a:ext cx="8313331" cy="4869711"/>
          </a:xfrm>
          <a:prstGeom prst="rect">
            <a:avLst/>
          </a:prstGeom>
          <a:noFill/>
          <a:ln>
            <a:noFill/>
          </a:ln>
        </p:spPr>
      </p:pic>
      <p:sp>
        <p:nvSpPr>
          <p:cNvPr id="3" name="Marcador de contenido 2"/>
          <p:cNvSpPr>
            <a:spLocks noGrp="1"/>
          </p:cNvSpPr>
          <p:nvPr>
            <p:ph idx="1"/>
          </p:nvPr>
        </p:nvSpPr>
        <p:spPr>
          <a:xfrm>
            <a:off x="628650" y="1392864"/>
            <a:ext cx="8100680" cy="4890424"/>
          </a:xfrm>
        </p:spPr>
        <p:txBody>
          <a:bodyPr>
            <a:normAutofit fontScale="25000" lnSpcReduction="20000"/>
          </a:bodyPr>
          <a:lstStyle/>
          <a:p>
            <a:endParaRPr lang="es-CO" dirty="0"/>
          </a:p>
          <a:p>
            <a:pPr marL="0" indent="0" algn="just">
              <a:buNone/>
            </a:pPr>
            <a:r>
              <a:rPr lang="es-CO" sz="4400" b="1" dirty="0"/>
              <a:t>5. Sobre la identificación de situaciones que generen riesgo de LA/FT en las operaciones, negocios o contratos que realiza la empresa.</a:t>
            </a:r>
            <a:endParaRPr lang="es-CO" sz="4400" dirty="0"/>
          </a:p>
          <a:p>
            <a:pPr algn="just"/>
            <a:r>
              <a:rPr lang="es-CO" sz="4400" dirty="0"/>
              <a:t>La compañía deberá realizar un diagnóstico inicial de todas las operaciones, negocios o contratos tendiente a identificar las situaciones que puedan generar riesgo de LA/FT.</a:t>
            </a:r>
          </a:p>
          <a:p>
            <a:pPr algn="just"/>
            <a:r>
              <a:rPr lang="es-CO" sz="4400" dirty="0"/>
              <a:t>La evaluación del riesgo debe hacerse siguiendo el PE-SGI-006 procedimiento Gestión de Riesgos.  Anualmente deberá realizarse la actualización de la matriz de riesgos.</a:t>
            </a:r>
          </a:p>
          <a:p>
            <a:pPr marL="0" indent="0" algn="just">
              <a:buNone/>
            </a:pPr>
            <a:r>
              <a:rPr lang="es-CO" sz="4400" b="1" dirty="0"/>
              <a:t>6. Sobre conocimiento de los clientes y proveedores</a:t>
            </a:r>
            <a:endParaRPr lang="es-CO" sz="4400" dirty="0"/>
          </a:p>
          <a:p>
            <a:pPr algn="just"/>
            <a:r>
              <a:rPr lang="es-CO" sz="4400" dirty="0"/>
              <a:t>La compañía deberá verificar la identidad de los clientes y proveedores, su dirección y teléfono y cualquier otra información que considere pertinente, siguiendo el procedimiento PR-GCO-001 Procedimiento de la Gestión Comercial, PR-SCO-001 Procedimiento Programación y Ejecución de Compras, así como el procedimiento PR-SG-001 Requisitos de los Asociados de Negocio, debidamente documentado para efectos probatorios de debida y oportuna diligencia.</a:t>
            </a:r>
          </a:p>
          <a:p>
            <a:pPr algn="just"/>
            <a:r>
              <a:rPr lang="es-CO" sz="4400" dirty="0"/>
              <a:t>Ningún cliente o proveedor será eximido del suministro completo de la información solicitada en los formatos dispuestos por la compañía, tanto para la vinculación como para los procedimientos de conocimiento del cliente y actualización de la información establecida en procedimientos.</a:t>
            </a:r>
          </a:p>
          <a:p>
            <a:pPr algn="just"/>
            <a:r>
              <a:rPr lang="es-CO" sz="4400" dirty="0"/>
              <a:t>Los formatos y la información registrada en el documento de vinculación, deberá diligenciarse completamente, con información real, precisa y confiable.</a:t>
            </a:r>
          </a:p>
          <a:p>
            <a:pPr marL="0" indent="0" algn="just">
              <a:buNone/>
            </a:pPr>
            <a:r>
              <a:rPr lang="es-CO" sz="4400" b="1" dirty="0"/>
              <a:t>7. Sobre conocimiento de personas expuestas políticamente (</a:t>
            </a:r>
            <a:r>
              <a:rPr lang="es-CO" sz="4400" b="1" dirty="0" err="1"/>
              <a:t>PEPs</a:t>
            </a:r>
            <a:r>
              <a:rPr lang="es-CO" sz="4400" b="1" dirty="0"/>
              <a:t>)</a:t>
            </a:r>
            <a:endParaRPr lang="es-CO" sz="4400" dirty="0"/>
          </a:p>
          <a:p>
            <a:pPr algn="just"/>
            <a:r>
              <a:rPr lang="es-CO" sz="4400" dirty="0"/>
              <a:t>La compañía deberá indagar entre sus proveedores, clientes, empleados y socios si existe contratación con el estado y por razón de su cargo manejan recursos públicos, investigando sobre la autorización para contratar o negociar por parte del órgano competente, para el caso en que los servicios adquiridos no sean para su beneficio personal, así como para fortalecer el origen de los recursos.</a:t>
            </a:r>
          </a:p>
          <a:p>
            <a:pPr algn="just"/>
            <a:r>
              <a:rPr lang="es-CO" sz="4400" dirty="0"/>
              <a:t>En cumplimiento de lo anterior, el Contador de la compañía deberá presentar mensualmente al Oficial de Cumplimiento un informe escrito de cada uno de los </a:t>
            </a:r>
            <a:r>
              <a:rPr lang="es-CO" sz="4400" dirty="0" err="1"/>
              <a:t>PEPs</a:t>
            </a:r>
            <a:r>
              <a:rPr lang="es-CO" sz="4400" dirty="0"/>
              <a:t> vinculados durante el período, con la siguiente información: número de identificación, nombres y apellidos, profesión, cargo, entidad donde labora, ingresos mensuales, movimientos efectuados durante el mes.</a:t>
            </a:r>
          </a:p>
          <a:p>
            <a:pPr marL="0" indent="0" algn="just">
              <a:buNone/>
            </a:pPr>
            <a:r>
              <a:rPr lang="es-CO" sz="4400" b="1" dirty="0"/>
              <a:t>8. Sobre el conocimiento de los asociados</a:t>
            </a:r>
            <a:endParaRPr lang="es-CO" sz="4400" dirty="0"/>
          </a:p>
          <a:p>
            <a:pPr algn="just"/>
            <a:r>
              <a:rPr lang="es-CO" sz="4400" dirty="0"/>
              <a:t>El área administrativa deberá tener identificada plenamente la identidad de los accionistas, confirmando sus datos y manteniéndolos actualizados permanentemente.</a:t>
            </a:r>
          </a:p>
          <a:p>
            <a:pPr algn="just"/>
            <a:r>
              <a:rPr lang="es-CO" sz="4400" dirty="0"/>
              <a:t>Deberá constar por escrito la procedencia de los aportes en dinero o en especie realizados a la compañía. En cuanto al ingreso de los accionistas se realizará según los estatutos.</a:t>
            </a:r>
            <a:r>
              <a:rPr lang="es-CO" sz="4400" b="1" dirty="0"/>
              <a:t> </a:t>
            </a:r>
            <a:endParaRPr lang="es-CO" sz="4400" dirty="0"/>
          </a:p>
          <a:p>
            <a:endParaRPr lang="es-CO" dirty="0"/>
          </a:p>
        </p:txBody>
      </p:sp>
      <p:graphicFrame>
        <p:nvGraphicFramePr>
          <p:cNvPr id="5" name="Tabla 4"/>
          <p:cNvGraphicFramePr>
            <a:graphicFrameLocks noGrp="1"/>
          </p:cNvGraphicFramePr>
          <p:nvPr>
            <p:extLst>
              <p:ext uri="{D42A27DB-BD31-4B8C-83A1-F6EECF244321}">
                <p14:modId xmlns:p14="http://schemas.microsoft.com/office/powerpoint/2010/main" val="1110904605"/>
              </p:ext>
            </p:extLst>
          </p:nvPr>
        </p:nvGraphicFramePr>
        <p:xfrm>
          <a:off x="702412" y="355285"/>
          <a:ext cx="7846828" cy="837324"/>
        </p:xfrm>
        <a:graphic>
          <a:graphicData uri="http://schemas.openxmlformats.org/drawingml/2006/table">
            <a:tbl>
              <a:tblPr firstRow="1" bandRow="1">
                <a:tableStyleId>{5C22544A-7EE6-4342-B048-85BDC9FD1C3A}</a:tableStyleId>
              </a:tblPr>
              <a:tblGrid>
                <a:gridCol w="2999308">
                  <a:extLst>
                    <a:ext uri="{9D8B030D-6E8A-4147-A177-3AD203B41FA5}">
                      <a16:colId xmlns:a16="http://schemas.microsoft.com/office/drawing/2014/main" val="3585749980"/>
                    </a:ext>
                  </a:extLst>
                </a:gridCol>
                <a:gridCol w="4847520">
                  <a:extLst>
                    <a:ext uri="{9D8B030D-6E8A-4147-A177-3AD203B41FA5}">
                      <a16:colId xmlns:a16="http://schemas.microsoft.com/office/drawing/2014/main" val="1999322637"/>
                    </a:ext>
                  </a:extLst>
                </a:gridCol>
              </a:tblGrid>
              <a:tr h="837324">
                <a:tc>
                  <a:txBody>
                    <a:bodyPr/>
                    <a:lstStyle/>
                    <a:p>
                      <a:endParaRPr lang="es-CO"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s-ES" sz="1100" b="1" dirty="0">
                        <a:solidFill>
                          <a:schemeClr val="tx1"/>
                        </a:solidFill>
                      </a:endParaRPr>
                    </a:p>
                    <a:p>
                      <a:pPr algn="ctr"/>
                      <a:r>
                        <a:rPr lang="es-ES" sz="1100" b="1" dirty="0">
                          <a:solidFill>
                            <a:schemeClr val="tx1"/>
                          </a:solidFill>
                        </a:rPr>
                        <a:t>POLÍTICA DE PREVENCION Y CONTROL</a:t>
                      </a:r>
                      <a:r>
                        <a:rPr lang="es-ES" sz="1100" b="1" baseline="0" dirty="0">
                          <a:solidFill>
                            <a:schemeClr val="tx1"/>
                          </a:solidFill>
                        </a:rPr>
                        <a:t> DEL RIESGO DEL LAVADO DE ACTIVOS, FINANCIACION DEL TERRORISMO Y FINANCIAMIENTO DE LA PROLIFERACION DE ARMAS DE DESTRUCCION MASIVA -</a:t>
                      </a:r>
                      <a:r>
                        <a:rPr lang="es-ES" sz="1100" b="1" dirty="0">
                          <a:solidFill>
                            <a:schemeClr val="tx1"/>
                          </a:solidFill>
                        </a:rPr>
                        <a:t> LA/FT-PADM</a:t>
                      </a:r>
                      <a:endParaRPr lang="es-CO"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9931868"/>
                  </a:ext>
                </a:extLst>
              </a:tr>
            </a:tbl>
          </a:graphicData>
        </a:graphic>
      </p:graphicFrame>
      <p:pic>
        <p:nvPicPr>
          <p:cNvPr id="6" name="Imagen 5"/>
          <p:cNvPicPr/>
          <p:nvPr/>
        </p:nvPicPr>
        <p:blipFill>
          <a:blip r:embed="rId3">
            <a:extLst>
              <a:ext uri="{28A0092B-C50C-407E-A947-70E740481C1C}">
                <a14:useLocalDpi xmlns:a14="http://schemas.microsoft.com/office/drawing/2010/main" val="0"/>
              </a:ext>
            </a:extLst>
          </a:blip>
          <a:srcRect/>
          <a:stretch>
            <a:fillRect/>
          </a:stretch>
        </p:blipFill>
        <p:spPr bwMode="auto">
          <a:xfrm>
            <a:off x="1399003" y="449214"/>
            <a:ext cx="1841075" cy="743394"/>
          </a:xfrm>
          <a:prstGeom prst="rect">
            <a:avLst/>
          </a:prstGeom>
          <a:noFill/>
        </p:spPr>
      </p:pic>
    </p:spTree>
    <p:extLst>
      <p:ext uri="{BB962C8B-B14F-4D97-AF65-F5344CB8AC3E}">
        <p14:creationId xmlns:p14="http://schemas.microsoft.com/office/powerpoint/2010/main" val="936300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Fondo formatos"/>
          <p:cNvPicPr/>
          <p:nvPr/>
        </p:nvPicPr>
        <p:blipFill>
          <a:blip r:embed="rId2">
            <a:lum bright="70000" contrast="-70000"/>
            <a:extLst>
              <a:ext uri="{28A0092B-C50C-407E-A947-70E740481C1C}">
                <a14:useLocalDpi xmlns:a14="http://schemas.microsoft.com/office/drawing/2010/main" val="0"/>
              </a:ext>
            </a:extLst>
          </a:blip>
          <a:srcRect l="9128" t="23497" r="34462" b="41525"/>
          <a:stretch>
            <a:fillRect/>
          </a:stretch>
        </p:blipFill>
        <p:spPr bwMode="auto">
          <a:xfrm>
            <a:off x="723014" y="1446027"/>
            <a:ext cx="8218967" cy="4710223"/>
          </a:xfrm>
          <a:prstGeom prst="rect">
            <a:avLst/>
          </a:prstGeom>
          <a:noFill/>
          <a:ln>
            <a:noFill/>
          </a:ln>
        </p:spPr>
      </p:pic>
      <p:sp>
        <p:nvSpPr>
          <p:cNvPr id="3" name="Marcador de contenido 2"/>
          <p:cNvSpPr>
            <a:spLocks noGrp="1"/>
          </p:cNvSpPr>
          <p:nvPr>
            <p:ph idx="1"/>
          </p:nvPr>
        </p:nvSpPr>
        <p:spPr>
          <a:xfrm>
            <a:off x="798105" y="1297171"/>
            <a:ext cx="8175773" cy="3923416"/>
          </a:xfrm>
        </p:spPr>
        <p:txBody>
          <a:bodyPr>
            <a:normAutofit fontScale="25000" lnSpcReduction="20000"/>
          </a:bodyPr>
          <a:lstStyle/>
          <a:p>
            <a:pPr marL="0" indent="0">
              <a:buNone/>
            </a:pPr>
            <a:endParaRPr lang="es-CO" sz="4000" dirty="0"/>
          </a:p>
          <a:p>
            <a:pPr marL="0" indent="0" algn="just">
              <a:buNone/>
            </a:pPr>
            <a:r>
              <a:rPr lang="es-CO" sz="4000" dirty="0"/>
              <a:t>9. </a:t>
            </a:r>
            <a:r>
              <a:rPr lang="es-CO" sz="4000" b="1" dirty="0"/>
              <a:t>Sobre el conocimiento de trabajadores o empleados</a:t>
            </a:r>
            <a:endParaRPr lang="es-CO" sz="4000" dirty="0"/>
          </a:p>
          <a:p>
            <a:pPr algn="just"/>
            <a:r>
              <a:rPr lang="es-CO" sz="4000" dirty="0"/>
              <a:t>La compañía deberá verificar los antecedentes de sus trabajadores antes de su vinculación y realizar la actualización de datos anualmente, siguiendo el Procedimiento PR-STH-001 Procedimiento Gestión del Talento Humano.</a:t>
            </a:r>
          </a:p>
          <a:p>
            <a:pPr algn="just"/>
            <a:r>
              <a:rPr lang="es-CO" sz="4000" dirty="0"/>
              <a:t>Cuando se detecten comportamientos inusuales de cualquier trabajador, se deberá analizar su conducta.</a:t>
            </a:r>
          </a:p>
          <a:p>
            <a:pPr algn="just"/>
            <a:r>
              <a:rPr lang="es-CO" sz="4000" dirty="0"/>
              <a:t>El procedimiento a seguir debe ceñirse a los lineamientos establecidos en el Código de Ética y Buen Gobierno</a:t>
            </a:r>
          </a:p>
          <a:p>
            <a:pPr marL="0" indent="0" algn="just">
              <a:buNone/>
            </a:pPr>
            <a:r>
              <a:rPr lang="es-CO" sz="4000" b="1" dirty="0"/>
              <a:t>10. Sobre el monto máximo de efectivo que puede manejarse al interior de la compañía.</a:t>
            </a:r>
            <a:endParaRPr lang="es-CO" sz="4000" dirty="0"/>
          </a:p>
          <a:p>
            <a:pPr algn="just"/>
            <a:r>
              <a:rPr lang="es-CO" sz="4000" dirty="0"/>
              <a:t>El monto en efectivo a manejar en la compañía para el recaudo de cartera de sus clientes no debe ser superior a tres millones de pesos ($3.000.000) en cajas menores, recaudo de cartera de clientes y anticipos. En lo posible se deberán utilizar los medios de pago ofrecidos por las instituciones financieras.</a:t>
            </a:r>
          </a:p>
          <a:p>
            <a:pPr marL="0" indent="0" algn="just">
              <a:buNone/>
            </a:pPr>
            <a:r>
              <a:rPr lang="es-CO" sz="4000" b="1" dirty="0"/>
              <a:t>11. Sobre el monitoreo</a:t>
            </a:r>
            <a:endParaRPr lang="es-CO" sz="4000" dirty="0"/>
          </a:p>
          <a:p>
            <a:pPr algn="just"/>
            <a:r>
              <a:rPr lang="es-CO" sz="4000" dirty="0"/>
              <a:t>Se mantendrá monitoreo permanente, de todos los procedimientos establecidos para la prevención y control del LA/FT, a través de indicadores que demuestren su cumplimiento y el de las políticas establecidas.</a:t>
            </a:r>
          </a:p>
          <a:p>
            <a:pPr algn="just"/>
            <a:r>
              <a:rPr lang="es-CO" sz="4000" dirty="0"/>
              <a:t>El oficial de cumplimiento programará auditorias para verificar el cumplimiento del sistema. De igual forma el monitoreo del tratamiento de los riesgos se debe realizar mediante acciones correctivas y preventivas.</a:t>
            </a:r>
          </a:p>
          <a:p>
            <a:pPr marL="0" indent="0" algn="just">
              <a:buNone/>
            </a:pPr>
            <a:r>
              <a:rPr lang="es-CO" sz="4000" b="1" dirty="0"/>
              <a:t>12. Sobre la clasificación de las partes involucradas</a:t>
            </a:r>
            <a:endParaRPr lang="es-CO" sz="4000" dirty="0"/>
          </a:p>
          <a:p>
            <a:pPr algn="just"/>
            <a:r>
              <a:rPr lang="es-CO" sz="4000" dirty="0"/>
              <a:t>Los empleados, clientes, proveedores y asociados deberán estar clasificados según los criterios establecidos en el presente manual con el fin de facilitar su identificación y seguimiento.</a:t>
            </a:r>
          </a:p>
          <a:p>
            <a:pPr marL="0" indent="0" algn="just">
              <a:buNone/>
            </a:pPr>
            <a:r>
              <a:rPr lang="es-CO" sz="4000" b="1" i="1" dirty="0"/>
              <a:t>13. Sobre el código de conducta y buen gobierno</a:t>
            </a:r>
            <a:endParaRPr lang="es-CO" sz="4000" dirty="0"/>
          </a:p>
          <a:p>
            <a:pPr algn="just"/>
            <a:r>
              <a:rPr lang="es-CO" sz="4000" dirty="0"/>
              <a:t>La compañía deberá establecer el código de conducta como parte de la cultura organizacional. Este código deberá ser divulgado al personal y será el marco de referencia para la toma de decisiones sobre el actuar del personal.</a:t>
            </a:r>
          </a:p>
          <a:p>
            <a:pPr marL="0" indent="0" algn="just">
              <a:buNone/>
            </a:pPr>
            <a:r>
              <a:rPr lang="es-CO" sz="4000" b="1" dirty="0"/>
              <a:t>14. Sobre el pago de obligaciones con empleados y proveedores</a:t>
            </a:r>
            <a:endParaRPr lang="es-CO" sz="4000" dirty="0"/>
          </a:p>
          <a:p>
            <a:pPr algn="just"/>
            <a:r>
              <a:rPr lang="es-CO" sz="4000" dirty="0"/>
              <a:t>El pago a empleados deberá realizarse a través de transferencia electrónica en la cuenta vinculada por la compañía en los acuerdos bancarios para manejo de nómina, a favor del empleado. En ningún caso deberá realizarse el pago a un tercero por los servicios recibidos del empleado.</a:t>
            </a:r>
          </a:p>
          <a:p>
            <a:pPr algn="just"/>
            <a:r>
              <a:rPr lang="es-CO" sz="4000" dirty="0"/>
              <a:t>Los pagos a proveedores de servicio de transporte deberán realizarse a través de transferencia electrónica o cheque girado a nombre del poseedor del vehículo.  En ningún caso deberá realizarse el pago a un tercero diferente al poseedor del vehículo.</a:t>
            </a:r>
          </a:p>
          <a:p>
            <a:pPr algn="just"/>
            <a:r>
              <a:rPr lang="es-CO" sz="4000" dirty="0"/>
              <a:t>Los pagos a proveedores de productos o servicios deberán realizarse a través de transferencia electrónica o cheque girado a nombre de la empresa o persona natural que realizó la venta del producto o servicio.  En ningún caso deberá realizarse el pago a un tercero diferente.</a:t>
            </a:r>
          </a:p>
          <a:p>
            <a:endParaRPr lang="es-CO" dirty="0"/>
          </a:p>
        </p:txBody>
      </p:sp>
      <p:graphicFrame>
        <p:nvGraphicFramePr>
          <p:cNvPr id="5" name="Tabla 4"/>
          <p:cNvGraphicFramePr>
            <a:graphicFrameLocks noGrp="1"/>
          </p:cNvGraphicFramePr>
          <p:nvPr>
            <p:extLst>
              <p:ext uri="{D42A27DB-BD31-4B8C-83A1-F6EECF244321}">
                <p14:modId xmlns:p14="http://schemas.microsoft.com/office/powerpoint/2010/main" val="4131751701"/>
              </p:ext>
            </p:extLst>
          </p:nvPr>
        </p:nvGraphicFramePr>
        <p:xfrm>
          <a:off x="798105" y="334020"/>
          <a:ext cx="7846828" cy="837324"/>
        </p:xfrm>
        <a:graphic>
          <a:graphicData uri="http://schemas.openxmlformats.org/drawingml/2006/table">
            <a:tbl>
              <a:tblPr firstRow="1" bandRow="1">
                <a:tableStyleId>{5C22544A-7EE6-4342-B048-85BDC9FD1C3A}</a:tableStyleId>
              </a:tblPr>
              <a:tblGrid>
                <a:gridCol w="2999308">
                  <a:extLst>
                    <a:ext uri="{9D8B030D-6E8A-4147-A177-3AD203B41FA5}">
                      <a16:colId xmlns:a16="http://schemas.microsoft.com/office/drawing/2014/main" val="3585749980"/>
                    </a:ext>
                  </a:extLst>
                </a:gridCol>
                <a:gridCol w="4847520">
                  <a:extLst>
                    <a:ext uri="{9D8B030D-6E8A-4147-A177-3AD203B41FA5}">
                      <a16:colId xmlns:a16="http://schemas.microsoft.com/office/drawing/2014/main" val="1999322637"/>
                    </a:ext>
                  </a:extLst>
                </a:gridCol>
              </a:tblGrid>
              <a:tr h="837324">
                <a:tc>
                  <a:txBody>
                    <a:bodyPr/>
                    <a:lstStyle/>
                    <a:p>
                      <a:endParaRPr lang="es-CO"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s-ES" sz="1100" b="1" dirty="0">
                        <a:solidFill>
                          <a:schemeClr val="tx1"/>
                        </a:solidFill>
                      </a:endParaRPr>
                    </a:p>
                    <a:p>
                      <a:pPr algn="ctr"/>
                      <a:r>
                        <a:rPr lang="es-ES" sz="1100" b="1" dirty="0">
                          <a:solidFill>
                            <a:schemeClr val="tx1"/>
                          </a:solidFill>
                        </a:rPr>
                        <a:t>POLÍTICA DE PREVENCION Y CONTROL</a:t>
                      </a:r>
                      <a:r>
                        <a:rPr lang="es-ES" sz="1100" b="1" baseline="0" dirty="0">
                          <a:solidFill>
                            <a:schemeClr val="tx1"/>
                          </a:solidFill>
                        </a:rPr>
                        <a:t> DEL RIESGO DEL LAVADO DE ACTIVOS, FINANCIACION DEL TERRORISMO Y FINANCIAMIENTO DE LA PROLIFERACION DE ARMAS DE DESTRUCCION MASIVA -</a:t>
                      </a:r>
                      <a:r>
                        <a:rPr lang="es-ES" sz="1100" b="1" dirty="0">
                          <a:solidFill>
                            <a:schemeClr val="tx1"/>
                          </a:solidFill>
                        </a:rPr>
                        <a:t> LA/FT-PADM</a:t>
                      </a:r>
                      <a:endParaRPr lang="es-CO"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9931868"/>
                  </a:ext>
                </a:extLst>
              </a:tr>
            </a:tbl>
          </a:graphicData>
        </a:graphic>
      </p:graphicFrame>
      <p:pic>
        <p:nvPicPr>
          <p:cNvPr id="6" name="Imagen 5"/>
          <p:cNvPicPr/>
          <p:nvPr/>
        </p:nvPicPr>
        <p:blipFill>
          <a:blip r:embed="rId3">
            <a:extLst>
              <a:ext uri="{28A0092B-C50C-407E-A947-70E740481C1C}">
                <a14:useLocalDpi xmlns:a14="http://schemas.microsoft.com/office/drawing/2010/main" val="0"/>
              </a:ext>
            </a:extLst>
          </a:blip>
          <a:srcRect/>
          <a:stretch>
            <a:fillRect/>
          </a:stretch>
        </p:blipFill>
        <p:spPr bwMode="auto">
          <a:xfrm>
            <a:off x="1399003" y="427949"/>
            <a:ext cx="1841075" cy="743394"/>
          </a:xfrm>
          <a:prstGeom prst="rect">
            <a:avLst/>
          </a:prstGeom>
          <a:noFill/>
        </p:spPr>
      </p:pic>
    </p:spTree>
    <p:extLst>
      <p:ext uri="{BB962C8B-B14F-4D97-AF65-F5344CB8AC3E}">
        <p14:creationId xmlns:p14="http://schemas.microsoft.com/office/powerpoint/2010/main" val="3363331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Fondo formatos"/>
          <p:cNvPicPr/>
          <p:nvPr/>
        </p:nvPicPr>
        <p:blipFill>
          <a:blip r:embed="rId2">
            <a:lum bright="70000" contrast="-70000"/>
            <a:extLst>
              <a:ext uri="{28A0092B-C50C-407E-A947-70E740481C1C}">
                <a14:useLocalDpi xmlns:a14="http://schemas.microsoft.com/office/drawing/2010/main" val="0"/>
              </a:ext>
            </a:extLst>
          </a:blip>
          <a:srcRect l="9128" t="23497" r="34462" b="41525"/>
          <a:stretch>
            <a:fillRect/>
          </a:stretch>
        </p:blipFill>
        <p:spPr bwMode="auto">
          <a:xfrm>
            <a:off x="702412" y="1371599"/>
            <a:ext cx="8239569" cy="4784651"/>
          </a:xfrm>
          <a:prstGeom prst="rect">
            <a:avLst/>
          </a:prstGeom>
          <a:noFill/>
          <a:ln>
            <a:noFill/>
          </a:ln>
        </p:spPr>
      </p:pic>
      <p:sp>
        <p:nvSpPr>
          <p:cNvPr id="3" name="Marcador de contenido 2"/>
          <p:cNvSpPr>
            <a:spLocks noGrp="1"/>
          </p:cNvSpPr>
          <p:nvPr>
            <p:ph idx="1"/>
          </p:nvPr>
        </p:nvSpPr>
        <p:spPr>
          <a:xfrm>
            <a:off x="628650" y="1605516"/>
            <a:ext cx="7886700" cy="4571447"/>
          </a:xfrm>
        </p:spPr>
        <p:txBody>
          <a:bodyPr>
            <a:normAutofit fontScale="62500" lnSpcReduction="20000"/>
          </a:bodyPr>
          <a:lstStyle/>
          <a:p>
            <a:pPr marL="914400" lvl="2" indent="0">
              <a:buNone/>
            </a:pPr>
            <a:endParaRPr lang="es-CO" sz="1800" b="1" dirty="0"/>
          </a:p>
          <a:p>
            <a:pPr marL="0" indent="0" algn="just">
              <a:buNone/>
            </a:pPr>
            <a:r>
              <a:rPr lang="es-CO" sz="1800" b="1" dirty="0"/>
              <a:t>15. Sobre la seguridad</a:t>
            </a:r>
          </a:p>
          <a:p>
            <a:pPr algn="just"/>
            <a:r>
              <a:rPr lang="es-CO" sz="1800" dirty="0"/>
              <a:t>FRIO FRIMAC S.A.S. asegura a través de sus procedimientos la prevención de la contaminación de la carga con sustancias ilícitas, contrabando y elementos terroristas, mediante la implementación del sistema BASC ver 5 2017 controlando cada uno de los procesos de la compañía con un personal comprometido e idóneo y cumpliendo con la normatividad vigente.</a:t>
            </a:r>
          </a:p>
          <a:p>
            <a:pPr marL="0" indent="0" algn="just">
              <a:buNone/>
            </a:pPr>
            <a:r>
              <a:rPr lang="es-CO" sz="1800" b="1" i="1" dirty="0"/>
              <a:t>16. Política de reportes de operaciones sospechosas, intentadas e inusuales</a:t>
            </a:r>
            <a:endParaRPr lang="es-CO" sz="1800" dirty="0"/>
          </a:p>
          <a:p>
            <a:pPr algn="just"/>
            <a:r>
              <a:rPr lang="es-CO" sz="1800" dirty="0"/>
              <a:t>La Empresa Cuenta con un sistema de reportes internos y externos que garantice el funcionamiento de sus procedimientos y que le permita cumplir con los requerimientos de las autoridades competentes. Se cuenta con un comité de </a:t>
            </a:r>
            <a:r>
              <a:rPr lang="es-CO" sz="1800" dirty="0" err="1"/>
              <a:t>Siplaft</a:t>
            </a:r>
            <a:r>
              <a:rPr lang="es-CO" sz="1800" dirty="0"/>
              <a:t> el cual se reúne cada 3 meses liderando el presidente del comité en este caso el oficial de cumplimiento Olga lucia Forero Dueñas.  </a:t>
            </a:r>
          </a:p>
          <a:p>
            <a:pPr algn="just"/>
            <a:r>
              <a:rPr lang="es-CO" sz="1800" dirty="0"/>
              <a:t>Los socios, directivos y empleados deben informar oportunamente, (una vez conocido el hecho), a la gerencia y/o oficial de cumplimiento, de cualquier anomalía o incumplimiento, que se pueda traducir en lavado de activos y financiación del terrorismo, a través del correo electrónico del Comité </a:t>
            </a:r>
            <a:r>
              <a:rPr lang="es-CO" sz="1800" dirty="0" err="1"/>
              <a:t>Siplaft</a:t>
            </a:r>
            <a:r>
              <a:rPr lang="es-CO" sz="1800" dirty="0"/>
              <a:t> (siplaft@frimac.com.co).</a:t>
            </a:r>
          </a:p>
          <a:p>
            <a:pPr algn="just"/>
            <a:r>
              <a:rPr lang="es-CO" sz="1800" dirty="0"/>
              <a:t>Los informes de las operaciones sospechosas, intentadas e inusuales deberán ser analizados por el jefe del proceso implicado, la gerencia y el oficial de cumplimiento para evaluar la calidad de la información y decidir si amerita un ROS a la UIAF. </a:t>
            </a:r>
          </a:p>
          <a:p>
            <a:pPr marL="0" indent="0" algn="just">
              <a:buNone/>
            </a:pPr>
            <a:r>
              <a:rPr lang="es-CO" sz="1800" b="1" dirty="0"/>
              <a:t>17. Política sobre la atención de los requerimientos de información que realicen las autoridades competentes.</a:t>
            </a:r>
            <a:endParaRPr lang="es-CO" sz="1800" dirty="0"/>
          </a:p>
          <a:p>
            <a:pPr algn="just"/>
            <a:r>
              <a:rPr lang="es-CO" sz="1800" dirty="0"/>
              <a:t>Las solicitudes realizadas, sólo  por escrito, por la autoridad competente, serán radicadas por la recepcionista, quien posteriormente las entregará a la persona a la cual llegan dirigidas, y en caso de que llegue a nombre de FRIO FRIMAC S.A.S. las debe remitir a la gerencia; la persona a la que llegan dirigidas las solicitudes se encargara de realizar los trámites, validaciones y consulta con: el Asesor Jurídico, Junta Directiva, Gerencia, Revisoría Fiscal o demás que considere necesarios, para proceder a preparar la respuesta por escrito la cual llevará revisión y firma de la Gerencia. Sí la solicitud es realizada en forma personal, por algún representante de las autoridades, el empleado que recibe la solicitud debe informar a la Gerente o quien haga sus veces, para que lo atienda, le pida el documento de identificación y el carné de la institución que representa, confirme su vinculación con la institución, después de lo cual le informa que todas las solicitudes al respecto deben efectuarse por escrito y por la instancia competente, para luego seguir el procedimiento que al respecto se tiene adoptado. </a:t>
            </a:r>
          </a:p>
          <a:p>
            <a:endParaRPr lang="es-CO" dirty="0"/>
          </a:p>
        </p:txBody>
      </p:sp>
      <p:graphicFrame>
        <p:nvGraphicFramePr>
          <p:cNvPr id="5" name="Tabla 4"/>
          <p:cNvGraphicFramePr>
            <a:graphicFrameLocks noGrp="1"/>
          </p:cNvGraphicFramePr>
          <p:nvPr>
            <p:extLst>
              <p:ext uri="{D42A27DB-BD31-4B8C-83A1-F6EECF244321}">
                <p14:modId xmlns:p14="http://schemas.microsoft.com/office/powerpoint/2010/main" val="3443672230"/>
              </p:ext>
            </p:extLst>
          </p:nvPr>
        </p:nvGraphicFramePr>
        <p:xfrm>
          <a:off x="702412" y="355285"/>
          <a:ext cx="7846828" cy="837324"/>
        </p:xfrm>
        <a:graphic>
          <a:graphicData uri="http://schemas.openxmlformats.org/drawingml/2006/table">
            <a:tbl>
              <a:tblPr firstRow="1" bandRow="1">
                <a:tableStyleId>{5C22544A-7EE6-4342-B048-85BDC9FD1C3A}</a:tableStyleId>
              </a:tblPr>
              <a:tblGrid>
                <a:gridCol w="2999308">
                  <a:extLst>
                    <a:ext uri="{9D8B030D-6E8A-4147-A177-3AD203B41FA5}">
                      <a16:colId xmlns:a16="http://schemas.microsoft.com/office/drawing/2014/main" val="3585749980"/>
                    </a:ext>
                  </a:extLst>
                </a:gridCol>
                <a:gridCol w="4847520">
                  <a:extLst>
                    <a:ext uri="{9D8B030D-6E8A-4147-A177-3AD203B41FA5}">
                      <a16:colId xmlns:a16="http://schemas.microsoft.com/office/drawing/2014/main" val="1999322637"/>
                    </a:ext>
                  </a:extLst>
                </a:gridCol>
              </a:tblGrid>
              <a:tr h="837324">
                <a:tc>
                  <a:txBody>
                    <a:bodyPr/>
                    <a:lstStyle/>
                    <a:p>
                      <a:endParaRPr lang="es-CO"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s-ES" sz="1100" b="1" dirty="0">
                        <a:solidFill>
                          <a:schemeClr val="tx1"/>
                        </a:solidFill>
                      </a:endParaRPr>
                    </a:p>
                    <a:p>
                      <a:pPr algn="ctr"/>
                      <a:r>
                        <a:rPr lang="es-ES" sz="1100" b="1" dirty="0">
                          <a:solidFill>
                            <a:schemeClr val="tx1"/>
                          </a:solidFill>
                        </a:rPr>
                        <a:t>POLÍTICA DE PREVENCION Y CONTROL</a:t>
                      </a:r>
                      <a:r>
                        <a:rPr lang="es-ES" sz="1100" b="1" baseline="0" dirty="0">
                          <a:solidFill>
                            <a:schemeClr val="tx1"/>
                          </a:solidFill>
                        </a:rPr>
                        <a:t> DEL RIESGO DEL LAVADO DE ACTIVOS, FINANCIACION DEL TERRORISMO Y FINANCIAMIENTO DE LA PROLIFERACION DE ARMAS DE DESTRUCCION MASIVA -</a:t>
                      </a:r>
                      <a:r>
                        <a:rPr lang="es-ES" sz="1100" b="1" dirty="0">
                          <a:solidFill>
                            <a:schemeClr val="tx1"/>
                          </a:solidFill>
                        </a:rPr>
                        <a:t> LA/FT-PADM</a:t>
                      </a:r>
                      <a:endParaRPr lang="es-CO"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9931868"/>
                  </a:ext>
                </a:extLst>
              </a:tr>
            </a:tbl>
          </a:graphicData>
        </a:graphic>
      </p:graphicFrame>
      <p:pic>
        <p:nvPicPr>
          <p:cNvPr id="6" name="Imagen 5"/>
          <p:cNvPicPr/>
          <p:nvPr/>
        </p:nvPicPr>
        <p:blipFill>
          <a:blip r:embed="rId3">
            <a:extLst>
              <a:ext uri="{28A0092B-C50C-407E-A947-70E740481C1C}">
                <a14:useLocalDpi xmlns:a14="http://schemas.microsoft.com/office/drawing/2010/main" val="0"/>
              </a:ext>
            </a:extLst>
          </a:blip>
          <a:srcRect/>
          <a:stretch>
            <a:fillRect/>
          </a:stretch>
        </p:blipFill>
        <p:spPr bwMode="auto">
          <a:xfrm>
            <a:off x="1324575" y="449214"/>
            <a:ext cx="1841075" cy="743394"/>
          </a:xfrm>
          <a:prstGeom prst="rect">
            <a:avLst/>
          </a:prstGeom>
          <a:noFill/>
        </p:spPr>
      </p:pic>
    </p:spTree>
    <p:extLst>
      <p:ext uri="{BB962C8B-B14F-4D97-AF65-F5344CB8AC3E}">
        <p14:creationId xmlns:p14="http://schemas.microsoft.com/office/powerpoint/2010/main" val="23330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Fondo formatos"/>
          <p:cNvPicPr/>
          <p:nvPr/>
        </p:nvPicPr>
        <p:blipFill>
          <a:blip r:embed="rId2">
            <a:lum bright="70000" contrast="-70000"/>
            <a:extLst>
              <a:ext uri="{28A0092B-C50C-407E-A947-70E740481C1C}">
                <a14:useLocalDpi xmlns:a14="http://schemas.microsoft.com/office/drawing/2010/main" val="0"/>
              </a:ext>
            </a:extLst>
          </a:blip>
          <a:srcRect l="9128" t="23497" r="34462" b="41525"/>
          <a:stretch>
            <a:fillRect/>
          </a:stretch>
        </p:blipFill>
        <p:spPr bwMode="auto">
          <a:xfrm>
            <a:off x="612025" y="1414130"/>
            <a:ext cx="8329956" cy="4742120"/>
          </a:xfrm>
          <a:prstGeom prst="rect">
            <a:avLst/>
          </a:prstGeom>
          <a:noFill/>
          <a:ln>
            <a:noFill/>
          </a:ln>
        </p:spPr>
      </p:pic>
      <p:sp>
        <p:nvSpPr>
          <p:cNvPr id="2" name="Título 1"/>
          <p:cNvSpPr>
            <a:spLocks noGrp="1"/>
          </p:cNvSpPr>
          <p:nvPr>
            <p:ph type="title"/>
          </p:nvPr>
        </p:nvSpPr>
        <p:spPr>
          <a:xfrm>
            <a:off x="2911086" y="1503235"/>
            <a:ext cx="3085677" cy="707972"/>
          </a:xfrm>
        </p:spPr>
        <p:txBody>
          <a:bodyPr>
            <a:normAutofit/>
          </a:bodyPr>
          <a:lstStyle/>
          <a:p>
            <a:pPr algn="ctr"/>
            <a:r>
              <a:rPr lang="es-ES" sz="1400" b="1" dirty="0"/>
              <a:t>INTRODUCCIÓN</a:t>
            </a:r>
            <a:r>
              <a:rPr lang="es-ES" sz="1350" b="1" dirty="0"/>
              <a:t> </a:t>
            </a:r>
            <a:br>
              <a:rPr lang="es-CO" sz="1200" dirty="0"/>
            </a:br>
            <a:endParaRPr lang="es-CO" sz="1200" dirty="0"/>
          </a:p>
        </p:txBody>
      </p:sp>
      <p:sp>
        <p:nvSpPr>
          <p:cNvPr id="3" name="Marcador de contenido 2"/>
          <p:cNvSpPr>
            <a:spLocks noGrp="1"/>
          </p:cNvSpPr>
          <p:nvPr>
            <p:ph idx="1"/>
          </p:nvPr>
        </p:nvSpPr>
        <p:spPr>
          <a:xfrm>
            <a:off x="612025" y="1939906"/>
            <a:ext cx="7886700" cy="3795875"/>
          </a:xfrm>
        </p:spPr>
        <p:txBody>
          <a:bodyPr>
            <a:normAutofit fontScale="47500" lnSpcReduction="20000"/>
          </a:bodyPr>
          <a:lstStyle/>
          <a:p>
            <a:pPr marL="0" indent="0" algn="just">
              <a:buNone/>
            </a:pPr>
            <a:endParaRPr lang="es-CO" dirty="0"/>
          </a:p>
          <a:p>
            <a:pPr marL="0" indent="0" algn="just">
              <a:buNone/>
            </a:pPr>
            <a:r>
              <a:rPr lang="es-ES" dirty="0"/>
              <a:t>El lavado de activos y la financiación del terrorismo y el financiamiento de la proliferación de armas de destrucción masiva son delitos sin fronteras; el lavado de dinero o blanqueo de capitales es una modalidad delictiva en la que se busca insertar a la economía lícita los dineros obtenidos en actividades ilícitas, por medio de operaciones que tratan de eliminar el rastro del origen del capital lavado y posteriormente pasar por diferentes procedimientos financieros, para que ese dinero sea utilizado por los delincuentes y seguir nutriendo los delitos fuentes de dichos recursos.</a:t>
            </a:r>
            <a:r>
              <a:rPr lang="es-ES" baseline="30000" dirty="0"/>
              <a:t> </a:t>
            </a:r>
            <a:endParaRPr lang="es-CO" dirty="0"/>
          </a:p>
          <a:p>
            <a:pPr marL="0" indent="0" algn="just">
              <a:buNone/>
            </a:pPr>
            <a:r>
              <a:rPr lang="es-ES" baseline="30000" dirty="0"/>
              <a:t> </a:t>
            </a:r>
            <a:r>
              <a:rPr lang="es-CO" dirty="0"/>
              <a:t>Desde hace mucho tiempo, el riesgo no es solo para el sector financiero; los lavadores buscan otros mecanismos para realizar sus operaciones y una forma es usando empresas grandes, medianas y pequeñas de múltiples sectores.  Es por esta razón, que nace la necesidad de adoptar buenas prácticas y crear cultura en las compañías, para la prevención y control del lavado de activos y financiación del terrorismo y de esta manera evitar las consecuencias que pueden generar que una compañía se vea involucrada en actos delictivos como los mencionados. </a:t>
            </a:r>
          </a:p>
          <a:p>
            <a:pPr marL="0" indent="0" algn="just">
              <a:buNone/>
            </a:pPr>
            <a:r>
              <a:rPr lang="es-CO" dirty="0"/>
              <a:t>FRIO FRIMAC S.A.S., se compromete a dar cumplimiento a las normas estipuladas para el control y prevención del lavado de activos y financiación del terrorismo incorporando políticas, procedimientos y mecanismos encaminados a la detección de posibles riesgos en sus operaciones que pueden generar la utilización de la compañía para actividades ilícitas.</a:t>
            </a:r>
          </a:p>
          <a:p>
            <a:pPr marL="0" indent="0" algn="just">
              <a:buNone/>
            </a:pPr>
            <a:r>
              <a:rPr lang="es-CO" dirty="0"/>
              <a:t> El presente manual contiene los conceptos, normas, políticas y procedimientos que serán incorporados a las actividades generales de la compañía, con el fin de prevenir y controlar el lavado de activos y la financiación del terrorismo. </a:t>
            </a:r>
          </a:p>
          <a:p>
            <a:endParaRPr lang="es-CO" dirty="0"/>
          </a:p>
        </p:txBody>
      </p:sp>
      <p:graphicFrame>
        <p:nvGraphicFramePr>
          <p:cNvPr id="5" name="Tabla 4"/>
          <p:cNvGraphicFramePr>
            <a:graphicFrameLocks noGrp="1"/>
          </p:cNvGraphicFramePr>
          <p:nvPr>
            <p:extLst>
              <p:ext uri="{D42A27DB-BD31-4B8C-83A1-F6EECF244321}">
                <p14:modId xmlns:p14="http://schemas.microsoft.com/office/powerpoint/2010/main" val="1018503357"/>
              </p:ext>
            </p:extLst>
          </p:nvPr>
        </p:nvGraphicFramePr>
        <p:xfrm>
          <a:off x="648586" y="397815"/>
          <a:ext cx="7846828" cy="769792"/>
        </p:xfrm>
        <a:graphic>
          <a:graphicData uri="http://schemas.openxmlformats.org/drawingml/2006/table">
            <a:tbl>
              <a:tblPr firstRow="1" bandRow="1">
                <a:tableStyleId>{5C22544A-7EE6-4342-B048-85BDC9FD1C3A}</a:tableStyleId>
              </a:tblPr>
              <a:tblGrid>
                <a:gridCol w="2999308">
                  <a:extLst>
                    <a:ext uri="{9D8B030D-6E8A-4147-A177-3AD203B41FA5}">
                      <a16:colId xmlns:a16="http://schemas.microsoft.com/office/drawing/2014/main" val="3585749980"/>
                    </a:ext>
                  </a:extLst>
                </a:gridCol>
                <a:gridCol w="4847520">
                  <a:extLst>
                    <a:ext uri="{9D8B030D-6E8A-4147-A177-3AD203B41FA5}">
                      <a16:colId xmlns:a16="http://schemas.microsoft.com/office/drawing/2014/main" val="1999322637"/>
                    </a:ext>
                  </a:extLst>
                </a:gridCol>
              </a:tblGrid>
              <a:tr h="769792">
                <a:tc>
                  <a:txBody>
                    <a:bodyPr/>
                    <a:lstStyle/>
                    <a:p>
                      <a:endParaRPr lang="es-CO"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s-ES" sz="1100" b="1" dirty="0">
                        <a:solidFill>
                          <a:schemeClr val="tx1"/>
                        </a:solidFill>
                      </a:endParaRPr>
                    </a:p>
                    <a:p>
                      <a:pPr algn="ctr"/>
                      <a:r>
                        <a:rPr lang="es-ES" sz="1100" b="1" dirty="0">
                          <a:solidFill>
                            <a:schemeClr val="tx1"/>
                          </a:solidFill>
                        </a:rPr>
                        <a:t>POLÍTICA DE PREVENCION Y CONTROL</a:t>
                      </a:r>
                      <a:r>
                        <a:rPr lang="es-ES" sz="1100" b="1" baseline="0" dirty="0">
                          <a:solidFill>
                            <a:schemeClr val="tx1"/>
                          </a:solidFill>
                        </a:rPr>
                        <a:t> DEL RIESGO DEL LAVADO DE ACTIVOS, FINANCIACION DEL TERRORISMO Y FINANCIAMIENTO DE LA PROLIFERACION DE ARMAS DE DESTRUCCION MASIVA -</a:t>
                      </a:r>
                      <a:r>
                        <a:rPr lang="es-ES" sz="1100" b="1" dirty="0">
                          <a:solidFill>
                            <a:schemeClr val="tx1"/>
                          </a:solidFill>
                        </a:rPr>
                        <a:t> LA/FT-PADM</a:t>
                      </a:r>
                      <a:endParaRPr lang="es-CO"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9931868"/>
                  </a:ext>
                </a:extLst>
              </a:tr>
            </a:tbl>
          </a:graphicData>
        </a:graphic>
      </p:graphicFrame>
      <p:pic>
        <p:nvPicPr>
          <p:cNvPr id="6" name="Imagen 5"/>
          <p:cNvPicPr/>
          <p:nvPr/>
        </p:nvPicPr>
        <p:blipFill>
          <a:blip r:embed="rId3">
            <a:extLst>
              <a:ext uri="{28A0092B-C50C-407E-A947-70E740481C1C}">
                <a14:useLocalDpi xmlns:a14="http://schemas.microsoft.com/office/drawing/2010/main" val="0"/>
              </a:ext>
            </a:extLst>
          </a:blip>
          <a:srcRect/>
          <a:stretch>
            <a:fillRect/>
          </a:stretch>
        </p:blipFill>
        <p:spPr bwMode="auto">
          <a:xfrm>
            <a:off x="1260780" y="424213"/>
            <a:ext cx="1841075" cy="743394"/>
          </a:xfrm>
          <a:prstGeom prst="rect">
            <a:avLst/>
          </a:prstGeom>
          <a:noFill/>
        </p:spPr>
      </p:pic>
    </p:spTree>
    <p:extLst>
      <p:ext uri="{BB962C8B-B14F-4D97-AF65-F5344CB8AC3E}">
        <p14:creationId xmlns:p14="http://schemas.microsoft.com/office/powerpoint/2010/main" val="3007586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Fondo formatos"/>
          <p:cNvPicPr/>
          <p:nvPr/>
        </p:nvPicPr>
        <p:blipFill>
          <a:blip r:embed="rId2">
            <a:lum bright="70000" contrast="-70000"/>
            <a:extLst>
              <a:ext uri="{28A0092B-C50C-407E-A947-70E740481C1C}">
                <a14:useLocalDpi xmlns:a14="http://schemas.microsoft.com/office/drawing/2010/main" val="0"/>
              </a:ext>
            </a:extLst>
          </a:blip>
          <a:srcRect l="9128" t="23497" r="34462" b="41525"/>
          <a:stretch>
            <a:fillRect/>
          </a:stretch>
        </p:blipFill>
        <p:spPr bwMode="auto">
          <a:xfrm>
            <a:off x="628650" y="1205207"/>
            <a:ext cx="8313331" cy="4951043"/>
          </a:xfrm>
          <a:prstGeom prst="rect">
            <a:avLst/>
          </a:prstGeom>
          <a:noFill/>
          <a:ln>
            <a:noFill/>
          </a:ln>
        </p:spPr>
      </p:pic>
      <p:sp>
        <p:nvSpPr>
          <p:cNvPr id="2" name="Título 1"/>
          <p:cNvSpPr>
            <a:spLocks noGrp="1"/>
          </p:cNvSpPr>
          <p:nvPr>
            <p:ph type="title"/>
          </p:nvPr>
        </p:nvSpPr>
        <p:spPr>
          <a:xfrm>
            <a:off x="2403622" y="1516046"/>
            <a:ext cx="4336755" cy="661013"/>
          </a:xfrm>
        </p:spPr>
        <p:txBody>
          <a:bodyPr>
            <a:normAutofit/>
          </a:bodyPr>
          <a:lstStyle/>
          <a:p>
            <a:pPr algn="ctr"/>
            <a:r>
              <a:rPr lang="es-CO" sz="1400" b="1" dirty="0"/>
              <a:t>RESEÑA HISTÓRICA </a:t>
            </a:r>
            <a:br>
              <a:rPr lang="es-CO" sz="1800" dirty="0"/>
            </a:br>
            <a:endParaRPr lang="es-CO" sz="1800" dirty="0"/>
          </a:p>
        </p:txBody>
      </p:sp>
      <p:sp>
        <p:nvSpPr>
          <p:cNvPr id="3" name="Marcador de contenido 2"/>
          <p:cNvSpPr>
            <a:spLocks noGrp="1"/>
          </p:cNvSpPr>
          <p:nvPr>
            <p:ph idx="1"/>
          </p:nvPr>
        </p:nvSpPr>
        <p:spPr>
          <a:xfrm>
            <a:off x="628650" y="2137143"/>
            <a:ext cx="7886700" cy="4039819"/>
          </a:xfrm>
        </p:spPr>
        <p:txBody>
          <a:bodyPr>
            <a:normAutofit/>
          </a:bodyPr>
          <a:lstStyle/>
          <a:p>
            <a:pPr marL="0" indent="0" algn="just">
              <a:buNone/>
            </a:pPr>
            <a:endParaRPr lang="es-ES" sz="1300" dirty="0"/>
          </a:p>
          <a:p>
            <a:pPr marL="0" indent="0" algn="just">
              <a:buNone/>
            </a:pPr>
            <a:r>
              <a:rPr lang="es-ES" sz="1300" dirty="0"/>
              <a:t>Constituida el 20 de Marzo de 2009 ante la Cámara de Comercio de Floridablanca con el fin de ofrecer el servicio de almacenamiento y depósito público aduanero.</a:t>
            </a:r>
            <a:endParaRPr lang="es-CO" sz="1300" dirty="0"/>
          </a:p>
          <a:p>
            <a:pPr marL="0" indent="0" algn="just">
              <a:buNone/>
            </a:pPr>
            <a:r>
              <a:rPr lang="es-ES" sz="1300" dirty="0"/>
              <a:t>Frio </a:t>
            </a:r>
            <a:r>
              <a:rPr lang="es-ES" sz="1300" dirty="0" err="1"/>
              <a:t>Frimac</a:t>
            </a:r>
            <a:r>
              <a:rPr lang="es-ES" sz="1300" dirty="0"/>
              <a:t> nace de la mano de </a:t>
            </a:r>
            <a:r>
              <a:rPr lang="es-ES" sz="1300" dirty="0" err="1"/>
              <a:t>Frimac</a:t>
            </a:r>
            <a:r>
              <a:rPr lang="es-ES" sz="1300" dirty="0"/>
              <a:t> S.A. una de las empresas de transporte terrestre refrigerado más grande de Colombia, con el propósito de cubrir la necesidad de almacenamiento en frio de los clientes especialmente de los importadores, razón por la cual se ubica estratégicamente en la ciudad de Barranquilla que favorece el comercio nacional e internacional.</a:t>
            </a:r>
            <a:endParaRPr lang="es-CO" sz="1300" dirty="0"/>
          </a:p>
          <a:p>
            <a:pPr marL="0" indent="0">
              <a:buNone/>
            </a:pPr>
            <a:endParaRPr lang="es-CO" sz="1300" dirty="0"/>
          </a:p>
          <a:p>
            <a:pPr marL="0" indent="0">
              <a:buNone/>
            </a:pPr>
            <a:r>
              <a:rPr lang="es-CO" sz="1300" dirty="0"/>
              <a:t>Los datos del contacto son puestos a disposición de las partes interesadas: </a:t>
            </a:r>
          </a:p>
          <a:p>
            <a:pPr marL="0" indent="0">
              <a:buNone/>
            </a:pPr>
            <a:endParaRPr lang="es-CO" sz="1300" dirty="0"/>
          </a:p>
          <a:p>
            <a:pPr marL="0" indent="0">
              <a:buNone/>
            </a:pPr>
            <a:r>
              <a:rPr lang="es-CO" sz="1300" b="1" dirty="0"/>
              <a:t>Nombre o razón social: </a:t>
            </a:r>
            <a:r>
              <a:rPr lang="es-CO" sz="1300" dirty="0"/>
              <a:t>FRIO FRIMAC S.A.S. </a:t>
            </a:r>
          </a:p>
          <a:p>
            <a:pPr marL="0" indent="0">
              <a:buNone/>
            </a:pPr>
            <a:r>
              <a:rPr lang="es-CO" sz="1300" b="1" dirty="0" err="1"/>
              <a:t>Nit</a:t>
            </a:r>
            <a:r>
              <a:rPr lang="es-CO" sz="1300" b="1" dirty="0"/>
              <a:t>: </a:t>
            </a:r>
            <a:r>
              <a:rPr lang="es-CO" sz="1300" dirty="0"/>
              <a:t>900276385-5</a:t>
            </a:r>
          </a:p>
          <a:p>
            <a:pPr marL="0" indent="0">
              <a:buNone/>
            </a:pPr>
            <a:r>
              <a:rPr lang="es-CO" sz="1300" b="1" dirty="0" err="1"/>
              <a:t>Telefonos</a:t>
            </a:r>
            <a:r>
              <a:rPr lang="es-CO" sz="1300" b="1" dirty="0"/>
              <a:t>: </a:t>
            </a:r>
            <a:r>
              <a:rPr lang="es-CO" sz="1300" dirty="0"/>
              <a:t>(57) (7) 6486767 Ext 3010</a:t>
            </a:r>
          </a:p>
          <a:p>
            <a:pPr marL="0" indent="0">
              <a:buNone/>
            </a:pPr>
            <a:r>
              <a:rPr lang="es-CO" sz="1300" b="1" dirty="0"/>
              <a:t>Domicilio: </a:t>
            </a:r>
            <a:r>
              <a:rPr lang="es-CO" sz="1300" dirty="0"/>
              <a:t>Calle 10 #  37B-76 Malambo-</a:t>
            </a:r>
            <a:r>
              <a:rPr lang="es-CO" sz="1300" dirty="0" err="1"/>
              <a:t>Atlantico</a:t>
            </a:r>
            <a:endParaRPr lang="es-CO" sz="1300" dirty="0"/>
          </a:p>
          <a:p>
            <a:pPr marL="0" indent="0">
              <a:buNone/>
            </a:pPr>
            <a:r>
              <a:rPr lang="es-CO" sz="1300" b="1" dirty="0"/>
              <a:t>Correo electrónico: </a:t>
            </a:r>
            <a:r>
              <a:rPr lang="es-CO" sz="1300" dirty="0">
                <a:hlinkClick r:id="rId3"/>
              </a:rPr>
              <a:t>oficial.cumplimiento@frimac.com.co</a:t>
            </a:r>
            <a:endParaRPr lang="es-CO" sz="1300" dirty="0"/>
          </a:p>
          <a:p>
            <a:pPr marL="0" indent="0">
              <a:buNone/>
            </a:pPr>
            <a:endParaRPr lang="es-CO" sz="1400" b="1" dirty="0"/>
          </a:p>
          <a:p>
            <a:pPr marL="0" indent="0">
              <a:buNone/>
            </a:pPr>
            <a:endParaRPr lang="es-CO" sz="1400" dirty="0"/>
          </a:p>
        </p:txBody>
      </p:sp>
      <p:graphicFrame>
        <p:nvGraphicFramePr>
          <p:cNvPr id="5" name="Tabla 4"/>
          <p:cNvGraphicFramePr>
            <a:graphicFrameLocks noGrp="1"/>
          </p:cNvGraphicFramePr>
          <p:nvPr>
            <p:extLst>
              <p:ext uri="{D42A27DB-BD31-4B8C-83A1-F6EECF244321}">
                <p14:modId xmlns:p14="http://schemas.microsoft.com/office/powerpoint/2010/main" val="243454449"/>
              </p:ext>
            </p:extLst>
          </p:nvPr>
        </p:nvGraphicFramePr>
        <p:xfrm>
          <a:off x="680483" y="273953"/>
          <a:ext cx="7846828" cy="836983"/>
        </p:xfrm>
        <a:graphic>
          <a:graphicData uri="http://schemas.openxmlformats.org/drawingml/2006/table">
            <a:tbl>
              <a:tblPr firstRow="1" bandRow="1">
                <a:tableStyleId>{5C22544A-7EE6-4342-B048-85BDC9FD1C3A}</a:tableStyleId>
              </a:tblPr>
              <a:tblGrid>
                <a:gridCol w="2999308">
                  <a:extLst>
                    <a:ext uri="{9D8B030D-6E8A-4147-A177-3AD203B41FA5}">
                      <a16:colId xmlns:a16="http://schemas.microsoft.com/office/drawing/2014/main" val="3585749980"/>
                    </a:ext>
                  </a:extLst>
                </a:gridCol>
                <a:gridCol w="4847520">
                  <a:extLst>
                    <a:ext uri="{9D8B030D-6E8A-4147-A177-3AD203B41FA5}">
                      <a16:colId xmlns:a16="http://schemas.microsoft.com/office/drawing/2014/main" val="1999322637"/>
                    </a:ext>
                  </a:extLst>
                </a:gridCol>
              </a:tblGrid>
              <a:tr h="836983">
                <a:tc>
                  <a:txBody>
                    <a:bodyPr/>
                    <a:lstStyle/>
                    <a:p>
                      <a:endParaRPr lang="es-CO"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s-ES" sz="1100" b="1" dirty="0">
                        <a:solidFill>
                          <a:schemeClr val="tx1"/>
                        </a:solidFill>
                      </a:endParaRPr>
                    </a:p>
                    <a:p>
                      <a:pPr algn="ctr"/>
                      <a:r>
                        <a:rPr lang="es-ES" sz="1100" b="1" dirty="0">
                          <a:solidFill>
                            <a:schemeClr val="tx1"/>
                          </a:solidFill>
                        </a:rPr>
                        <a:t>POLÍTICA DE PREVENCION Y CONTROL</a:t>
                      </a:r>
                      <a:r>
                        <a:rPr lang="es-ES" sz="1100" b="1" baseline="0" dirty="0">
                          <a:solidFill>
                            <a:schemeClr val="tx1"/>
                          </a:solidFill>
                        </a:rPr>
                        <a:t> DEL RIESGO DEL LAVADO DE ACTIVOS, FINANCIACION DEL TERRORISMO Y FINANCIAMIENTO DE LA PROLIFERACION DE ARMAS DE DESTRUCCION MASIVA -</a:t>
                      </a:r>
                      <a:r>
                        <a:rPr lang="es-ES" sz="1100" b="1" dirty="0">
                          <a:solidFill>
                            <a:schemeClr val="tx1"/>
                          </a:solidFill>
                        </a:rPr>
                        <a:t> LA/FT-PADM</a:t>
                      </a:r>
                      <a:endParaRPr lang="es-CO"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9931868"/>
                  </a:ext>
                </a:extLst>
              </a:tr>
            </a:tbl>
          </a:graphicData>
        </a:graphic>
      </p:graphicFrame>
      <p:pic>
        <p:nvPicPr>
          <p:cNvPr id="6" name="Imagen 5"/>
          <p:cNvPicPr/>
          <p:nvPr/>
        </p:nvPicPr>
        <p:blipFill>
          <a:blip r:embed="rId4">
            <a:extLst>
              <a:ext uri="{28A0092B-C50C-407E-A947-70E740481C1C}">
                <a14:useLocalDpi xmlns:a14="http://schemas.microsoft.com/office/drawing/2010/main" val="0"/>
              </a:ext>
            </a:extLst>
          </a:blip>
          <a:srcRect/>
          <a:stretch>
            <a:fillRect/>
          </a:stretch>
        </p:blipFill>
        <p:spPr bwMode="auto">
          <a:xfrm>
            <a:off x="1324576" y="367542"/>
            <a:ext cx="1841075" cy="743394"/>
          </a:xfrm>
          <a:prstGeom prst="rect">
            <a:avLst/>
          </a:prstGeom>
          <a:noFill/>
        </p:spPr>
      </p:pic>
    </p:spTree>
    <p:extLst>
      <p:ext uri="{BB962C8B-B14F-4D97-AF65-F5344CB8AC3E}">
        <p14:creationId xmlns:p14="http://schemas.microsoft.com/office/powerpoint/2010/main" val="2899275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Fondo formatos"/>
          <p:cNvPicPr/>
          <p:nvPr/>
        </p:nvPicPr>
        <p:blipFill>
          <a:blip r:embed="rId2">
            <a:lum bright="70000" contrast="-70000"/>
            <a:extLst>
              <a:ext uri="{28A0092B-C50C-407E-A947-70E740481C1C}">
                <a14:useLocalDpi xmlns:a14="http://schemas.microsoft.com/office/drawing/2010/main" val="0"/>
              </a:ext>
            </a:extLst>
          </a:blip>
          <a:srcRect l="9128" t="23497" r="34462" b="41525"/>
          <a:stretch>
            <a:fillRect/>
          </a:stretch>
        </p:blipFill>
        <p:spPr bwMode="auto">
          <a:xfrm>
            <a:off x="680483" y="1520456"/>
            <a:ext cx="7846828" cy="4635793"/>
          </a:xfrm>
          <a:prstGeom prst="rect">
            <a:avLst/>
          </a:prstGeom>
          <a:noFill/>
          <a:ln>
            <a:noFill/>
          </a:ln>
        </p:spPr>
      </p:pic>
      <p:sp>
        <p:nvSpPr>
          <p:cNvPr id="2" name="Título 1"/>
          <p:cNvSpPr>
            <a:spLocks noGrp="1"/>
          </p:cNvSpPr>
          <p:nvPr>
            <p:ph type="title"/>
          </p:nvPr>
        </p:nvSpPr>
        <p:spPr>
          <a:xfrm>
            <a:off x="2871454" y="1320649"/>
            <a:ext cx="3262867" cy="649633"/>
          </a:xfrm>
        </p:spPr>
        <p:txBody>
          <a:bodyPr>
            <a:normAutofit/>
          </a:bodyPr>
          <a:lstStyle/>
          <a:p>
            <a:pPr algn="ctr"/>
            <a:r>
              <a:rPr lang="es-CO" sz="1400" b="1" dirty="0"/>
              <a:t>DEFINICIONES</a:t>
            </a:r>
            <a:br>
              <a:rPr lang="es-CO" sz="1400" dirty="0"/>
            </a:br>
            <a:endParaRPr lang="es-CO" sz="1400" dirty="0"/>
          </a:p>
        </p:txBody>
      </p:sp>
      <p:sp>
        <p:nvSpPr>
          <p:cNvPr id="3" name="Marcador de contenido 2"/>
          <p:cNvSpPr>
            <a:spLocks noGrp="1"/>
          </p:cNvSpPr>
          <p:nvPr>
            <p:ph idx="1"/>
          </p:nvPr>
        </p:nvSpPr>
        <p:spPr>
          <a:xfrm>
            <a:off x="628650" y="1862051"/>
            <a:ext cx="7886700" cy="4314912"/>
          </a:xfrm>
        </p:spPr>
        <p:txBody>
          <a:bodyPr>
            <a:normAutofit/>
          </a:bodyPr>
          <a:lstStyle/>
          <a:p>
            <a:pPr lvl="0" algn="just"/>
            <a:r>
              <a:rPr lang="es-ES" sz="1300" dirty="0"/>
              <a:t>Asociados: Son los denominados socios o accionistas, es decir, aquellas personas que en asociación con otra u otras, constituyen una sociedad mercantil con fines de lucro, participando en las pérdidas y beneficios. Cuando dicha persona es socio de una empresa donde el capital está representado en acciones se usa el término accionista.</a:t>
            </a:r>
            <a:endParaRPr lang="es-CO" sz="1300" dirty="0"/>
          </a:p>
          <a:p>
            <a:pPr lvl="0" algn="just"/>
            <a:r>
              <a:rPr lang="es-CO" sz="1300" dirty="0"/>
              <a:t>Beneficiario Final: Para efectos del presente acto administrativo de conformidad con las recomendaciones del GAFI se entenderá como beneficiario final a la(s) persona(s) natural(es) que finalmente posee(n) o controla(n) a un cliente y/o la persona natural en cuyo nombre se realiza una transacción. Incluye también a las personas que ejercen el control efectivo final o tienen una titularidad por el 25% o más de una persona jurídica.</a:t>
            </a:r>
          </a:p>
          <a:p>
            <a:pPr lvl="0" algn="just"/>
            <a:r>
              <a:rPr lang="es-CO" sz="1300" dirty="0"/>
              <a:t>Control del riesgo de LA/FT-PADM: Comprende la implementación de políticas, procesos, prácticas u otras acciones existentes que actúan para minimizar el riesgo LA/FT-PADM en las operaciones, negocios o contratos que realice la empresa.</a:t>
            </a:r>
          </a:p>
          <a:p>
            <a:pPr lvl="0" algn="just"/>
            <a:r>
              <a:rPr lang="es-CO" sz="1300" dirty="0"/>
              <a:t>Cuenta de Cobro: Formalidad documental o promesa de pago, exigida cuando se presta un servicio.</a:t>
            </a:r>
          </a:p>
          <a:p>
            <a:pPr lvl="0" algn="just"/>
            <a:r>
              <a:rPr lang="es-CO" sz="1300" dirty="0"/>
              <a:t>Debida Diligencia (</a:t>
            </a:r>
            <a:r>
              <a:rPr lang="es-CO" sz="1300" dirty="0" err="1"/>
              <a:t>DueDiligence</a:t>
            </a:r>
            <a:r>
              <a:rPr lang="es-CO" sz="1300" dirty="0"/>
              <a:t>): Equivale a ejecutar algo con suficiente cuidado.  Existen dos interpretaciones sobre la utilización de este concepto en la actividad empresarial.  La primera, se concibe como actuar con el cuidado que sea necesario para evitar la posibilidad de llegar a ser considerado culpable por negligencia y de incurrir en las respectivas responsabilidades administrativas, civiles o penales.  La segunda, de contenido más económico y más proactiva, se identifica como el conjunto de procesos necesarios para poder adoptar decisiones suficientemente informadas.</a:t>
            </a:r>
          </a:p>
          <a:p>
            <a:endParaRPr lang="es-CO" sz="1400" dirty="0"/>
          </a:p>
        </p:txBody>
      </p:sp>
      <p:graphicFrame>
        <p:nvGraphicFramePr>
          <p:cNvPr id="5" name="Tabla 4"/>
          <p:cNvGraphicFramePr>
            <a:graphicFrameLocks noGrp="1"/>
          </p:cNvGraphicFramePr>
          <p:nvPr>
            <p:extLst>
              <p:ext uri="{D42A27DB-BD31-4B8C-83A1-F6EECF244321}">
                <p14:modId xmlns:p14="http://schemas.microsoft.com/office/powerpoint/2010/main" val="1849084632"/>
              </p:ext>
            </p:extLst>
          </p:nvPr>
        </p:nvGraphicFramePr>
        <p:xfrm>
          <a:off x="680483" y="260449"/>
          <a:ext cx="7846828" cy="788407"/>
        </p:xfrm>
        <a:graphic>
          <a:graphicData uri="http://schemas.openxmlformats.org/drawingml/2006/table">
            <a:tbl>
              <a:tblPr firstRow="1" bandRow="1">
                <a:tableStyleId>{5C22544A-7EE6-4342-B048-85BDC9FD1C3A}</a:tableStyleId>
              </a:tblPr>
              <a:tblGrid>
                <a:gridCol w="2999308">
                  <a:extLst>
                    <a:ext uri="{9D8B030D-6E8A-4147-A177-3AD203B41FA5}">
                      <a16:colId xmlns:a16="http://schemas.microsoft.com/office/drawing/2014/main" val="3585749980"/>
                    </a:ext>
                  </a:extLst>
                </a:gridCol>
                <a:gridCol w="4847520">
                  <a:extLst>
                    <a:ext uri="{9D8B030D-6E8A-4147-A177-3AD203B41FA5}">
                      <a16:colId xmlns:a16="http://schemas.microsoft.com/office/drawing/2014/main" val="1999322637"/>
                    </a:ext>
                  </a:extLst>
                </a:gridCol>
              </a:tblGrid>
              <a:tr h="788407">
                <a:tc>
                  <a:txBody>
                    <a:bodyPr/>
                    <a:lstStyle/>
                    <a:p>
                      <a:endParaRPr lang="es-CO"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s-ES" sz="1100" b="1" dirty="0">
                        <a:solidFill>
                          <a:schemeClr val="tx1"/>
                        </a:solidFill>
                      </a:endParaRPr>
                    </a:p>
                    <a:p>
                      <a:pPr algn="ctr"/>
                      <a:r>
                        <a:rPr lang="es-ES" sz="1100" b="1" dirty="0">
                          <a:solidFill>
                            <a:schemeClr val="tx1"/>
                          </a:solidFill>
                        </a:rPr>
                        <a:t>POLÍTICA DE PREVENCION Y CONTROL</a:t>
                      </a:r>
                      <a:r>
                        <a:rPr lang="es-ES" sz="1100" b="1" baseline="0" dirty="0">
                          <a:solidFill>
                            <a:schemeClr val="tx1"/>
                          </a:solidFill>
                        </a:rPr>
                        <a:t> DEL RIESGO DEL LAVADO DE ACTIVOS, FINANCIACION DEL TERRORISMO Y FINANCIAMIENTO DE LA PROLIFERACION DE ARMAS DE DESTRUCCION MASIVA -</a:t>
                      </a:r>
                      <a:r>
                        <a:rPr lang="es-ES" sz="1100" b="1" dirty="0">
                          <a:solidFill>
                            <a:schemeClr val="tx1"/>
                          </a:solidFill>
                        </a:rPr>
                        <a:t> LA/FT-PADM</a:t>
                      </a:r>
                      <a:endParaRPr lang="es-CO"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9931868"/>
                  </a:ext>
                </a:extLst>
              </a:tr>
            </a:tbl>
          </a:graphicData>
        </a:graphic>
      </p:graphicFrame>
      <p:pic>
        <p:nvPicPr>
          <p:cNvPr id="6" name="Imagen 5"/>
          <p:cNvPicPr/>
          <p:nvPr/>
        </p:nvPicPr>
        <p:blipFill>
          <a:blip r:embed="rId3">
            <a:extLst>
              <a:ext uri="{28A0092B-C50C-407E-A947-70E740481C1C}">
                <a14:useLocalDpi xmlns:a14="http://schemas.microsoft.com/office/drawing/2010/main" val="0"/>
              </a:ext>
            </a:extLst>
          </a:blip>
          <a:srcRect/>
          <a:stretch>
            <a:fillRect/>
          </a:stretch>
        </p:blipFill>
        <p:spPr bwMode="auto">
          <a:xfrm>
            <a:off x="1356473" y="305462"/>
            <a:ext cx="1841075" cy="743394"/>
          </a:xfrm>
          <a:prstGeom prst="rect">
            <a:avLst/>
          </a:prstGeom>
          <a:noFill/>
        </p:spPr>
      </p:pic>
    </p:spTree>
    <p:extLst>
      <p:ext uri="{BB962C8B-B14F-4D97-AF65-F5344CB8AC3E}">
        <p14:creationId xmlns:p14="http://schemas.microsoft.com/office/powerpoint/2010/main" val="2812364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Fondo formatos"/>
          <p:cNvPicPr/>
          <p:nvPr/>
        </p:nvPicPr>
        <p:blipFill>
          <a:blip r:embed="rId2">
            <a:lum bright="70000" contrast="-70000"/>
            <a:extLst>
              <a:ext uri="{28A0092B-C50C-407E-A947-70E740481C1C}">
                <a14:useLocalDpi xmlns:a14="http://schemas.microsoft.com/office/drawing/2010/main" val="0"/>
              </a:ext>
            </a:extLst>
          </a:blip>
          <a:srcRect l="9128" t="23497" r="34462" b="41525"/>
          <a:stretch>
            <a:fillRect/>
          </a:stretch>
        </p:blipFill>
        <p:spPr bwMode="auto">
          <a:xfrm>
            <a:off x="552893" y="1364079"/>
            <a:ext cx="8389088" cy="4792172"/>
          </a:xfrm>
          <a:prstGeom prst="rect">
            <a:avLst/>
          </a:prstGeom>
          <a:noFill/>
          <a:ln>
            <a:noFill/>
          </a:ln>
        </p:spPr>
      </p:pic>
      <p:sp>
        <p:nvSpPr>
          <p:cNvPr id="3" name="Marcador de contenido 2"/>
          <p:cNvSpPr>
            <a:spLocks noGrp="1"/>
          </p:cNvSpPr>
          <p:nvPr>
            <p:ph idx="1"/>
          </p:nvPr>
        </p:nvSpPr>
        <p:spPr>
          <a:xfrm>
            <a:off x="717697" y="1516046"/>
            <a:ext cx="8117959" cy="4778428"/>
          </a:xfrm>
        </p:spPr>
        <p:txBody>
          <a:bodyPr>
            <a:noAutofit/>
          </a:bodyPr>
          <a:lstStyle/>
          <a:p>
            <a:pPr lvl="0" algn="just"/>
            <a:r>
              <a:rPr lang="es-CO" sz="1100" dirty="0"/>
              <a:t>Evento: Incidente o situación de LA/FT-PADM que ocurre en la empresa durante un intervalo particular de tiempo.</a:t>
            </a:r>
          </a:p>
          <a:p>
            <a:pPr lvl="0" algn="just"/>
            <a:r>
              <a:rPr lang="es-CO" sz="1100" dirty="0"/>
              <a:t>Financiación del terrorismo: Delito que comete toda persona que incurra en alguna de las conductas descritas en el artículo 345 del código penal, modificado por el artículo 16 de la Ley 1453 de 2001.</a:t>
            </a:r>
          </a:p>
          <a:p>
            <a:pPr lvl="0" algn="just"/>
            <a:r>
              <a:rPr lang="es-CO" sz="1100" dirty="0"/>
              <a:t>Fuentes de Riesgo: Son los agentes generadores de riesgo de LA/FT-PADM en una empresa y se deben tener en cuenta para identificar las situaciones que puedan generarle este riesgo en las operaciones, negocios o contratos que realiza.</a:t>
            </a:r>
          </a:p>
          <a:p>
            <a:pPr lvl="0" algn="just"/>
            <a:r>
              <a:rPr lang="es-CO" sz="1100" dirty="0"/>
              <a:t>Gestión del riesgo de LA/FT-PADM: Consiste en la adopción de políticas que permitan prevenir y controlar el riesgo de LA/FT-PADM.</a:t>
            </a:r>
          </a:p>
          <a:p>
            <a:pPr lvl="0" algn="just"/>
            <a:r>
              <a:rPr lang="es-CO" sz="1100" dirty="0"/>
              <a:t>Grupo de Acción Financiera Internacional (GAFI): Organismo Intergubernamental cuyo propósito es elaborar y promover medidas para combatir el lavado de activos.</a:t>
            </a:r>
          </a:p>
          <a:p>
            <a:pPr lvl="0" algn="just"/>
            <a:r>
              <a:rPr lang="es-ES" sz="1100" dirty="0"/>
              <a:t>Herramientas: Son los medios que utiliza la empresa para prevenir que se presente el riesgo LA/FT-PADM y para detectar operaciones intentadas, inusuales o sospechosas. Dentro de dichas herramientas se deben mencionar, entre otras, las señales de alerta, indicadores de operaciones inusuales, programas para administración de riesgos empresariales y hojas electrónicas de control.</a:t>
            </a:r>
            <a:endParaRPr lang="es-CO" sz="1100" dirty="0"/>
          </a:p>
          <a:p>
            <a:pPr lvl="0" algn="just"/>
            <a:r>
              <a:rPr lang="es-CO" sz="1100" dirty="0"/>
              <a:t>LA/FT-PADM: Lavado de Activos, Financiación del Terrorismo y Financiamiento de la Proliferación de Armas de Destrucción Masiva.</a:t>
            </a:r>
          </a:p>
          <a:p>
            <a:pPr lvl="0" algn="just"/>
            <a:r>
              <a:rPr lang="es-CO" sz="1100" dirty="0"/>
              <a:t>Lavado de activos: Delito que comete toda persona que busca dar apariencia de legalidad a bienes o dinero provenientes de alguna de las actividades descritas en el artículo 323 del Código Penal, modificado por el articulo 33 Ley 1474 de 2011, modificado por el artículo 11 Ley 1672 de 2015.</a:t>
            </a:r>
          </a:p>
          <a:p>
            <a:pPr lvl="0" algn="just"/>
            <a:r>
              <a:rPr lang="es-CO" sz="1100" dirty="0"/>
              <a:t>Listas Nacionales e Internacionales: Relación de personas y empresas que de acuerdo con el organismo que las publica, pueden estar vinculadas con actividades de lavado de activos o financiación del terrorismo, como lo son las listas del Consejo de Seguridad de las Naciones Unidas, que son vinculantes para Colombia. Adicionalmente, pueden ser consultadas por Internet las listas OFAC, Interpol, Policía Nacional, entre otras.</a:t>
            </a:r>
          </a:p>
          <a:p>
            <a:pPr lvl="0" algn="just"/>
            <a:r>
              <a:rPr lang="es-CO" sz="1100" dirty="0"/>
              <a:t>Máximo Órgano Social: Se le conoce como junta de socios o asamblea de accionistas y se conforma cuando se reúnen los socios o los accionistas respectivamente.</a:t>
            </a:r>
          </a:p>
        </p:txBody>
      </p:sp>
      <p:graphicFrame>
        <p:nvGraphicFramePr>
          <p:cNvPr id="5" name="Tabla 4"/>
          <p:cNvGraphicFramePr>
            <a:graphicFrameLocks noGrp="1"/>
          </p:cNvGraphicFramePr>
          <p:nvPr>
            <p:extLst>
              <p:ext uri="{D42A27DB-BD31-4B8C-83A1-F6EECF244321}">
                <p14:modId xmlns:p14="http://schemas.microsoft.com/office/powerpoint/2010/main" val="1208442752"/>
              </p:ext>
            </p:extLst>
          </p:nvPr>
        </p:nvGraphicFramePr>
        <p:xfrm>
          <a:off x="717698" y="432825"/>
          <a:ext cx="7846828" cy="837324"/>
        </p:xfrm>
        <a:graphic>
          <a:graphicData uri="http://schemas.openxmlformats.org/drawingml/2006/table">
            <a:tbl>
              <a:tblPr firstRow="1" bandRow="1">
                <a:tableStyleId>{5C22544A-7EE6-4342-B048-85BDC9FD1C3A}</a:tableStyleId>
              </a:tblPr>
              <a:tblGrid>
                <a:gridCol w="2999308">
                  <a:extLst>
                    <a:ext uri="{9D8B030D-6E8A-4147-A177-3AD203B41FA5}">
                      <a16:colId xmlns:a16="http://schemas.microsoft.com/office/drawing/2014/main" val="3585749980"/>
                    </a:ext>
                  </a:extLst>
                </a:gridCol>
                <a:gridCol w="4847520">
                  <a:extLst>
                    <a:ext uri="{9D8B030D-6E8A-4147-A177-3AD203B41FA5}">
                      <a16:colId xmlns:a16="http://schemas.microsoft.com/office/drawing/2014/main" val="1999322637"/>
                    </a:ext>
                  </a:extLst>
                </a:gridCol>
              </a:tblGrid>
              <a:tr h="837324">
                <a:tc>
                  <a:txBody>
                    <a:bodyPr/>
                    <a:lstStyle/>
                    <a:p>
                      <a:endParaRPr lang="es-CO"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s-ES" sz="1100" b="1" dirty="0">
                        <a:solidFill>
                          <a:schemeClr val="tx1"/>
                        </a:solidFill>
                      </a:endParaRPr>
                    </a:p>
                    <a:p>
                      <a:pPr algn="ctr"/>
                      <a:r>
                        <a:rPr lang="es-ES" sz="1100" b="1" dirty="0">
                          <a:solidFill>
                            <a:schemeClr val="tx1"/>
                          </a:solidFill>
                        </a:rPr>
                        <a:t>POLÍTICA DE PREVENCION Y CONTROL</a:t>
                      </a:r>
                      <a:r>
                        <a:rPr lang="es-ES" sz="1100" b="1" baseline="0" dirty="0">
                          <a:solidFill>
                            <a:schemeClr val="tx1"/>
                          </a:solidFill>
                        </a:rPr>
                        <a:t> DEL RIESGO DEL LAVADO DE ACTIVOS, FINANCIACION DEL TERRORISMO Y FINANCIAMIENTO DE LA PROLIFERACION DE ARMAS DE DESTRUCCION MASIVA -</a:t>
                      </a:r>
                      <a:r>
                        <a:rPr lang="es-ES" sz="1100" b="1" dirty="0">
                          <a:solidFill>
                            <a:schemeClr val="tx1"/>
                          </a:solidFill>
                        </a:rPr>
                        <a:t> LA/FT-PADM</a:t>
                      </a:r>
                      <a:endParaRPr lang="es-CO"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9931868"/>
                  </a:ext>
                </a:extLst>
              </a:tr>
            </a:tbl>
          </a:graphicData>
        </a:graphic>
      </p:graphicFrame>
      <p:pic>
        <p:nvPicPr>
          <p:cNvPr id="6" name="Imagen 5"/>
          <p:cNvPicPr/>
          <p:nvPr/>
        </p:nvPicPr>
        <p:blipFill>
          <a:blip r:embed="rId3">
            <a:extLst>
              <a:ext uri="{28A0092B-C50C-407E-A947-70E740481C1C}">
                <a14:useLocalDpi xmlns:a14="http://schemas.microsoft.com/office/drawing/2010/main" val="0"/>
              </a:ext>
            </a:extLst>
          </a:blip>
          <a:srcRect/>
          <a:stretch>
            <a:fillRect/>
          </a:stretch>
        </p:blipFill>
        <p:spPr bwMode="auto">
          <a:xfrm>
            <a:off x="1324575" y="526754"/>
            <a:ext cx="1841075" cy="743394"/>
          </a:xfrm>
          <a:prstGeom prst="rect">
            <a:avLst/>
          </a:prstGeom>
          <a:noFill/>
        </p:spPr>
      </p:pic>
    </p:spTree>
    <p:extLst>
      <p:ext uri="{BB962C8B-B14F-4D97-AF65-F5344CB8AC3E}">
        <p14:creationId xmlns:p14="http://schemas.microsoft.com/office/powerpoint/2010/main" val="1428493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Fondo formatos"/>
          <p:cNvPicPr/>
          <p:nvPr/>
        </p:nvPicPr>
        <p:blipFill>
          <a:blip r:embed="rId2">
            <a:lum bright="70000" contrast="-70000"/>
            <a:extLst>
              <a:ext uri="{28A0092B-C50C-407E-A947-70E740481C1C}">
                <a14:useLocalDpi xmlns:a14="http://schemas.microsoft.com/office/drawing/2010/main" val="0"/>
              </a:ext>
            </a:extLst>
          </a:blip>
          <a:srcRect l="9128" t="23497" r="34462" b="41525"/>
          <a:stretch>
            <a:fillRect/>
          </a:stretch>
        </p:blipFill>
        <p:spPr bwMode="auto">
          <a:xfrm>
            <a:off x="717698" y="1818167"/>
            <a:ext cx="8224283" cy="4338084"/>
          </a:xfrm>
          <a:prstGeom prst="rect">
            <a:avLst/>
          </a:prstGeom>
          <a:noFill/>
          <a:ln>
            <a:noFill/>
          </a:ln>
        </p:spPr>
      </p:pic>
      <p:sp>
        <p:nvSpPr>
          <p:cNvPr id="3" name="Marcador de contenido 2"/>
          <p:cNvSpPr>
            <a:spLocks noGrp="1"/>
          </p:cNvSpPr>
          <p:nvPr>
            <p:ph idx="1"/>
          </p:nvPr>
        </p:nvSpPr>
        <p:spPr>
          <a:xfrm>
            <a:off x="717698" y="1594882"/>
            <a:ext cx="7947836" cy="4561369"/>
          </a:xfrm>
        </p:spPr>
        <p:txBody>
          <a:bodyPr>
            <a:normAutofit fontScale="40000" lnSpcReduction="20000"/>
          </a:bodyPr>
          <a:lstStyle/>
          <a:p>
            <a:pPr lvl="0" algn="just"/>
            <a:endParaRPr lang="es-CO" sz="2500" dirty="0"/>
          </a:p>
          <a:p>
            <a:pPr algn="just"/>
            <a:r>
              <a:rPr lang="es-CO" dirty="0"/>
              <a:t>Monitoreo: Es el proceso continuo y sistemático mediante el cual se verifica la eficiencia y la eficacia de una política o de un proceso, mediante la identificación de sus logros y debilidades para recomendar medidas correctivas tendientes a optimizar los resultados esperados. Es condición para rectificar o profundizar la ejecución y para asegurar la retroalimentación entre los objetivos, los presupuestos teóricos y las lecciones aprendidas a partir de la práctica.</a:t>
            </a:r>
            <a:endParaRPr lang="es-CO" sz="2500" dirty="0"/>
          </a:p>
          <a:p>
            <a:pPr lvl="0" algn="just"/>
            <a:r>
              <a:rPr lang="es-CO" sz="2500" dirty="0"/>
              <a:t>Omisión de denuncia de particular: Consiste en tener conocimiento de la comisión de los delitos señalados en el artículo 441 del Código Penal y no denunciarlos ante las autoridades competentes.</a:t>
            </a:r>
            <a:r>
              <a:rPr lang="es-ES" sz="2500" dirty="0"/>
              <a:t> </a:t>
            </a:r>
            <a:endParaRPr lang="es-CO" sz="2500" dirty="0"/>
          </a:p>
          <a:p>
            <a:pPr lvl="0" algn="just"/>
            <a:r>
              <a:rPr lang="es-CO" sz="2500" dirty="0"/>
              <a:t>Operación Intentada: Se configura cuando se tiene conocimiento de la intención de una persona natural o jurídica de realizar una operación sospechosa, pero no se perfecciona por cuanto quien intenta llevarla a cabo desiste de la misma o porque los controles establecidos o definidos por la empresa no permitieron realizarla.  Estas operaciones también deberán reportarse de forma inmediata a la UIAF.</a:t>
            </a:r>
          </a:p>
          <a:p>
            <a:pPr lvl="0" algn="just"/>
            <a:r>
              <a:rPr lang="es-CO" sz="2500" dirty="0"/>
              <a:t>Operación Inusual: Es aquella cuya cuantía o características no guardan relación con la actividad económica ordinaria o normal de la Empresa o, que por su número, cantidad o características no se ajusta a las pautas de normalidad establecidas por la Empresa para un sector, una industria o una clase de contraparte.</a:t>
            </a:r>
          </a:p>
          <a:p>
            <a:pPr lvl="0" algn="just"/>
            <a:r>
              <a:rPr lang="es-CO" sz="2500" dirty="0"/>
              <a:t>Operación Sospechosa: Es aquella que por su número, cantidad o características no se enmarca dentro de los sistemas y prácticas normales de los negocios, de una industria o de un sector determinado y, además, que de acuerdo con los usos y costumbres de la actividad que se trate, no ha podido ser razonablemente justificada.  Cuando se detecten esta clase de operaciones deben ser reportadas de manera inmediata a la UIAF.</a:t>
            </a:r>
          </a:p>
          <a:p>
            <a:pPr lvl="0" algn="just"/>
            <a:r>
              <a:rPr lang="es-CO" sz="2500" dirty="0"/>
              <a:t>Personas Expuestas Políticamente (</a:t>
            </a:r>
            <a:r>
              <a:rPr lang="es-CO" sz="2500" dirty="0" err="1"/>
              <a:t>PEP`s</a:t>
            </a:r>
            <a:r>
              <a:rPr lang="es-CO" sz="2500" dirty="0"/>
              <a:t>): Son personas nacionales o extranjeras que por razón de su cargo manejan recursos púbicos, o tienen poder de disposición sobre estos o gozan de reconocimiento público. Las PEP extranjeras son individuos que cumplen o a quienes se les han confiado funciones públicas prominentes en otro país, como por ejemplo los Jefes de Estado o de Gobierno, políticos de alto nivel, funcionarios gubernamentales o judiciales de alto nivel o militares de alto rango, ejecutivos de alto nivel de corporaciones estatales, funcionarios de partidos políticos importantes. Las PEP domésticas son individuos que cumplen o a quienes se les han confiado funciones públicas prominentes internamente, como por ejemplo los Jefes de Estado o de Gobierno, políticos de alto nivel, funcionarios gubernamentales o judiciales de alto nivel o militares de alto rango, ejecutivos de alto nivel de corporaciones estatales, funcionarios de partidos políticos importantes. Las personas que cumplen o a quienes se les han confiado funciones prominentes por una organización internacional se refiere a quienes son miembros de la alta gerencia, es decir, directores, subdirectores y miembros de la Junta o funciones equivalentes.</a:t>
            </a:r>
          </a:p>
          <a:p>
            <a:pPr lvl="0" algn="just"/>
            <a:r>
              <a:rPr lang="es-CO" sz="2500" dirty="0"/>
              <a:t>Políticas: Son los lineamientos, orientaciones o aspectos que fundamentan la prevención y el control del riesgo de LA/FT-PADM en la empresa. Deben hacer parte del proceso de gestión del riesgo de LA/FT-PADM.</a:t>
            </a:r>
          </a:p>
          <a:p>
            <a:pPr lvl="0" algn="just"/>
            <a:r>
              <a:rPr lang="es-CO" sz="2500" dirty="0"/>
              <a:t>Reportes de transacciones múltiples de carga: Son aquellos reportes que se presentan ante la UIAF durante los 10 primeros días calendario del mes siguiente al trimestre, de todas las transacciones de carga nacionales o internacionales, realizadas con una misma persona natural o jurídica que en conjunto en el trimestre sean iguales o superiores a treinta millones de pesos ($30.000.000), o su equivalente en otras monedas</a:t>
            </a:r>
          </a:p>
          <a:p>
            <a:endParaRPr lang="es-CO" dirty="0"/>
          </a:p>
        </p:txBody>
      </p:sp>
      <p:graphicFrame>
        <p:nvGraphicFramePr>
          <p:cNvPr id="6" name="Tabla 5"/>
          <p:cNvGraphicFramePr>
            <a:graphicFrameLocks noGrp="1"/>
          </p:cNvGraphicFramePr>
          <p:nvPr>
            <p:extLst>
              <p:ext uri="{D42A27DB-BD31-4B8C-83A1-F6EECF244321}">
                <p14:modId xmlns:p14="http://schemas.microsoft.com/office/powerpoint/2010/main" val="3229113135"/>
              </p:ext>
            </p:extLst>
          </p:nvPr>
        </p:nvGraphicFramePr>
        <p:xfrm>
          <a:off x="717698" y="432825"/>
          <a:ext cx="7846828" cy="837324"/>
        </p:xfrm>
        <a:graphic>
          <a:graphicData uri="http://schemas.openxmlformats.org/drawingml/2006/table">
            <a:tbl>
              <a:tblPr firstRow="1" bandRow="1">
                <a:tableStyleId>{5C22544A-7EE6-4342-B048-85BDC9FD1C3A}</a:tableStyleId>
              </a:tblPr>
              <a:tblGrid>
                <a:gridCol w="2999308">
                  <a:extLst>
                    <a:ext uri="{9D8B030D-6E8A-4147-A177-3AD203B41FA5}">
                      <a16:colId xmlns:a16="http://schemas.microsoft.com/office/drawing/2014/main" val="3585749980"/>
                    </a:ext>
                  </a:extLst>
                </a:gridCol>
                <a:gridCol w="4847520">
                  <a:extLst>
                    <a:ext uri="{9D8B030D-6E8A-4147-A177-3AD203B41FA5}">
                      <a16:colId xmlns:a16="http://schemas.microsoft.com/office/drawing/2014/main" val="1999322637"/>
                    </a:ext>
                  </a:extLst>
                </a:gridCol>
              </a:tblGrid>
              <a:tr h="837324">
                <a:tc>
                  <a:txBody>
                    <a:bodyPr/>
                    <a:lstStyle/>
                    <a:p>
                      <a:endParaRPr lang="es-CO"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s-ES" sz="1100" b="1" dirty="0">
                        <a:solidFill>
                          <a:schemeClr val="tx1"/>
                        </a:solidFill>
                      </a:endParaRPr>
                    </a:p>
                    <a:p>
                      <a:pPr algn="ctr"/>
                      <a:r>
                        <a:rPr lang="es-ES" sz="1100" b="1" dirty="0">
                          <a:solidFill>
                            <a:schemeClr val="tx1"/>
                          </a:solidFill>
                        </a:rPr>
                        <a:t>POLÍTICA DE PREVENCION Y CONTROL</a:t>
                      </a:r>
                      <a:r>
                        <a:rPr lang="es-ES" sz="1100" b="1" baseline="0" dirty="0">
                          <a:solidFill>
                            <a:schemeClr val="tx1"/>
                          </a:solidFill>
                        </a:rPr>
                        <a:t> DEL RIESGO DEL LAVADO DE ACTIVOS, FINANCIACION DEL TERRORISMO Y FINANCIAMIENTO DE LA PROLIFERACION DE ARMAS DE DESTRUCCION MASIVA -</a:t>
                      </a:r>
                      <a:r>
                        <a:rPr lang="es-ES" sz="1100" b="1" dirty="0">
                          <a:solidFill>
                            <a:schemeClr val="tx1"/>
                          </a:solidFill>
                        </a:rPr>
                        <a:t> LA/FT-PADM</a:t>
                      </a:r>
                      <a:endParaRPr lang="es-CO"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9931868"/>
                  </a:ext>
                </a:extLst>
              </a:tr>
            </a:tbl>
          </a:graphicData>
        </a:graphic>
      </p:graphicFrame>
      <p:pic>
        <p:nvPicPr>
          <p:cNvPr id="7" name="Imagen 6"/>
          <p:cNvPicPr/>
          <p:nvPr/>
        </p:nvPicPr>
        <p:blipFill>
          <a:blip r:embed="rId3">
            <a:extLst>
              <a:ext uri="{28A0092B-C50C-407E-A947-70E740481C1C}">
                <a14:useLocalDpi xmlns:a14="http://schemas.microsoft.com/office/drawing/2010/main" val="0"/>
              </a:ext>
            </a:extLst>
          </a:blip>
          <a:srcRect/>
          <a:stretch>
            <a:fillRect/>
          </a:stretch>
        </p:blipFill>
        <p:spPr bwMode="auto">
          <a:xfrm>
            <a:off x="1494696" y="526754"/>
            <a:ext cx="1841075" cy="743394"/>
          </a:xfrm>
          <a:prstGeom prst="rect">
            <a:avLst/>
          </a:prstGeom>
          <a:noFill/>
        </p:spPr>
      </p:pic>
    </p:spTree>
    <p:extLst>
      <p:ext uri="{BB962C8B-B14F-4D97-AF65-F5344CB8AC3E}">
        <p14:creationId xmlns:p14="http://schemas.microsoft.com/office/powerpoint/2010/main" val="2850527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Fondo formatos"/>
          <p:cNvPicPr/>
          <p:nvPr/>
        </p:nvPicPr>
        <p:blipFill>
          <a:blip r:embed="rId2">
            <a:lum bright="70000" contrast="-70000"/>
            <a:extLst>
              <a:ext uri="{28A0092B-C50C-407E-A947-70E740481C1C}">
                <a14:useLocalDpi xmlns:a14="http://schemas.microsoft.com/office/drawing/2010/main" val="0"/>
              </a:ext>
            </a:extLst>
          </a:blip>
          <a:srcRect l="9128" t="23497" r="34462" b="41525"/>
          <a:stretch>
            <a:fillRect/>
          </a:stretch>
        </p:blipFill>
        <p:spPr bwMode="auto">
          <a:xfrm>
            <a:off x="574158" y="1871330"/>
            <a:ext cx="8367823" cy="3848986"/>
          </a:xfrm>
          <a:prstGeom prst="rect">
            <a:avLst/>
          </a:prstGeom>
          <a:noFill/>
          <a:ln>
            <a:noFill/>
          </a:ln>
        </p:spPr>
      </p:pic>
      <p:sp>
        <p:nvSpPr>
          <p:cNvPr id="3" name="Marcador de contenido 2"/>
          <p:cNvSpPr>
            <a:spLocks noGrp="1"/>
          </p:cNvSpPr>
          <p:nvPr>
            <p:ph idx="1"/>
          </p:nvPr>
        </p:nvSpPr>
        <p:spPr>
          <a:xfrm>
            <a:off x="680483" y="1499191"/>
            <a:ext cx="7846828" cy="4816549"/>
          </a:xfrm>
        </p:spPr>
        <p:txBody>
          <a:bodyPr>
            <a:normAutofit fontScale="25000" lnSpcReduction="20000"/>
          </a:bodyPr>
          <a:lstStyle/>
          <a:p>
            <a:pPr lvl="0" algn="just"/>
            <a:r>
              <a:rPr lang="es-CO" sz="3700" dirty="0"/>
              <a:t>Reportes Internos: Son aquellos que se manejan al interior de la empresa, están dirigidos al oficial de cumplimiento y pueden ser efectuados por cualquier empleado o miembro de la organización, que tenga conocimiento de una posible operación intentada, inusual o sospechosa.</a:t>
            </a:r>
          </a:p>
          <a:p>
            <a:pPr lvl="0" algn="just"/>
            <a:r>
              <a:rPr lang="es-CO" sz="3700" dirty="0"/>
              <a:t>Reporte Objetivo: Son los reportes de aquellas transacciones que por sus características y de acuerdo con las condiciones de cada uno de los sectores </a:t>
            </a:r>
            <a:r>
              <a:rPr lang="es-CO" sz="3700" dirty="0" err="1"/>
              <a:t>reportantes</a:t>
            </a:r>
            <a:r>
              <a:rPr lang="es-CO" sz="3700" dirty="0"/>
              <a:t>, constituyen una fuente de información importante para el análisis desarrollado en la UIAF, por ejemplo, transacciones en efectivo, transacciones cambiarias, entre otros.</a:t>
            </a:r>
          </a:p>
          <a:p>
            <a:pPr lvl="0" algn="just"/>
            <a:r>
              <a:rPr lang="es-CO" sz="3700" dirty="0"/>
              <a:t>Riesgo de LA/FT-PADM: Es la posibilidad de pérdida o daño que puede sufrir una empresa al ser utilizada para cometer los delitos de lavado de activos o financiación del terrorismo.</a:t>
            </a:r>
          </a:p>
          <a:p>
            <a:pPr lvl="0" algn="just"/>
            <a:r>
              <a:rPr lang="es-CO" sz="3700" dirty="0"/>
              <a:t>Sanciones Financieras: El término sanciones financieras son tanto el congelamiento de activos como las prohibiciones para prevenir que los fondos u otros activos se pongan a disposición, directa o indirectamente, de o para el beneficio de alguna persona o entidad ya sea designada por o bajo la autoridad del Consejo de Seguridad de las Naciones Unidas dentro del capítulo VII de la cara de las Naciones Unidas.</a:t>
            </a:r>
          </a:p>
          <a:p>
            <a:pPr lvl="0" algn="just"/>
            <a:r>
              <a:rPr lang="es-CO" sz="3700" dirty="0"/>
              <a:t>Señales de Alerta: Hechos, situaciones, eventos, cuantías, indicadores cuantitativos y cualitativos, razones financieras y demás información que la entidad determine como relevante, a partir de los cuales se puede inferir oportuno y/o prospectivamente la posible existencia de un hecho o situación que escapa a lo que la empresa determine como normal; a modo de ilustración pueden ser las siguientes:</a:t>
            </a:r>
          </a:p>
          <a:p>
            <a:pPr lvl="0" algn="just">
              <a:buFont typeface="Wingdings" panose="05000000000000000000" pitchFamily="2" charset="2"/>
              <a:buChar char="Ø"/>
            </a:pPr>
            <a:r>
              <a:rPr lang="es-ES" sz="3700" dirty="0"/>
              <a:t>Se encuentra reportada en listas restrictivas o vinculantes</a:t>
            </a:r>
            <a:endParaRPr lang="es-CO" sz="3700" dirty="0"/>
          </a:p>
          <a:p>
            <a:pPr lvl="0" algn="just">
              <a:buFont typeface="Wingdings" panose="05000000000000000000" pitchFamily="2" charset="2"/>
              <a:buChar char="Ø"/>
            </a:pPr>
            <a:r>
              <a:rPr lang="es-ES" sz="3700" dirty="0"/>
              <a:t>Presenta vínculos con delincuentes</a:t>
            </a:r>
            <a:endParaRPr lang="es-CO" sz="3700" dirty="0"/>
          </a:p>
          <a:p>
            <a:pPr lvl="0" algn="just">
              <a:buFont typeface="Wingdings" panose="05000000000000000000" pitchFamily="2" charset="2"/>
              <a:buChar char="Ø"/>
            </a:pPr>
            <a:r>
              <a:rPr lang="es-ES" sz="3700" dirty="0"/>
              <a:t>Efectúa altos movimientos en efectivo y se encuentra en zonas de alta influencia de grupos armados organizados (GAO)</a:t>
            </a:r>
            <a:endParaRPr lang="es-CO" sz="3700" dirty="0"/>
          </a:p>
          <a:p>
            <a:pPr lvl="0" algn="just">
              <a:buFont typeface="Wingdings" panose="05000000000000000000" pitchFamily="2" charset="2"/>
              <a:buChar char="Ø"/>
            </a:pPr>
            <a:r>
              <a:rPr lang="es-ES" sz="3700" dirty="0"/>
              <a:t>Presenta incremento patrimonial injustificado</a:t>
            </a:r>
            <a:endParaRPr lang="es-CO" sz="3700" dirty="0"/>
          </a:p>
          <a:p>
            <a:pPr lvl="0" algn="just">
              <a:buFont typeface="Wingdings" panose="05000000000000000000" pitchFamily="2" charset="2"/>
              <a:buChar char="Ø"/>
            </a:pPr>
            <a:r>
              <a:rPr lang="es-ES" sz="3700" dirty="0"/>
              <a:t>Presenta fraccionamientos frecuentes en sus operaciones financieras.</a:t>
            </a:r>
            <a:endParaRPr lang="es-CO" sz="3700" dirty="0"/>
          </a:p>
          <a:p>
            <a:pPr lvl="0" algn="just">
              <a:buFont typeface="Wingdings" panose="05000000000000000000" pitchFamily="2" charset="2"/>
              <a:buChar char="Ø"/>
            </a:pPr>
            <a:r>
              <a:rPr lang="es-ES" sz="3700" dirty="0"/>
              <a:t>Presenta altas operaciones en efectivo no acordes con su estructura financiera.</a:t>
            </a:r>
            <a:endParaRPr lang="es-CO" sz="3700" dirty="0"/>
          </a:p>
          <a:p>
            <a:pPr lvl="0" algn="just">
              <a:buFont typeface="Wingdings" panose="05000000000000000000" pitchFamily="2" charset="2"/>
              <a:buChar char="Ø"/>
            </a:pPr>
            <a:r>
              <a:rPr lang="es-ES" sz="3700" dirty="0"/>
              <a:t>Operaciones realizadas con jurisdicciones listadas por el GAFI  como no cooperantes</a:t>
            </a:r>
            <a:endParaRPr lang="es-CO" sz="3700" dirty="0"/>
          </a:p>
          <a:p>
            <a:pPr lvl="0" algn="just">
              <a:buFont typeface="Wingdings" panose="05000000000000000000" pitchFamily="2" charset="2"/>
              <a:buChar char="Ø"/>
            </a:pPr>
            <a:r>
              <a:rPr lang="es-ES" sz="3700" dirty="0"/>
              <a:t>Operaciones realizadas con monedas virtuales</a:t>
            </a:r>
            <a:endParaRPr lang="es-CO" sz="3700" dirty="0"/>
          </a:p>
          <a:p>
            <a:pPr lvl="0" algn="just">
              <a:buFont typeface="Wingdings" panose="05000000000000000000" pitchFamily="2" charset="2"/>
              <a:buChar char="Ø"/>
            </a:pPr>
            <a:r>
              <a:rPr lang="es-ES" sz="3700" dirty="0"/>
              <a:t>Operaciones de transporte de carga terrestre por carretera de productores que no corresponden con su actividad económica ordinaria.</a:t>
            </a:r>
            <a:endParaRPr lang="es-CO" sz="3700" dirty="0"/>
          </a:p>
          <a:p>
            <a:pPr lvl="0" algn="just">
              <a:buFont typeface="Wingdings" panose="05000000000000000000" pitchFamily="2" charset="2"/>
              <a:buChar char="Ø"/>
            </a:pPr>
            <a:r>
              <a:rPr lang="es-ES" sz="3700" dirty="0"/>
              <a:t>Cambios de último minuto en el destino final de la mercancía o en la carga a transportar por parte del solicitante del servicio de transporte de carga terrestre por carretera.</a:t>
            </a:r>
            <a:endParaRPr lang="es-CO" sz="3700" dirty="0"/>
          </a:p>
          <a:p>
            <a:pPr lvl="0" algn="just">
              <a:buFont typeface="Wingdings" panose="05000000000000000000" pitchFamily="2" charset="2"/>
              <a:buChar char="Ø"/>
            </a:pPr>
            <a:r>
              <a:rPr lang="es-ES" sz="3700" dirty="0"/>
              <a:t>Operaciones en las que se detecta que la persona que está solicitando el servicio de transporte de carga terrestre por carretera está actuando a nombre de un tercero y que sugieren el deseo de anonimato del real propietario de los bienes o la mercancía.</a:t>
            </a:r>
            <a:r>
              <a:rPr lang="es-ES" sz="4000" dirty="0"/>
              <a:t> </a:t>
            </a:r>
          </a:p>
          <a:p>
            <a:pPr lvl="0" algn="just">
              <a:buFont typeface="Wingdings" panose="05000000000000000000" pitchFamily="2" charset="2"/>
              <a:buChar char="Ø"/>
            </a:pPr>
            <a:r>
              <a:rPr lang="es-ES" sz="4000" dirty="0"/>
              <a:t>tercero y que sugieren el deseo de anonimato del real propietario de los bienes o la mercancía.</a:t>
            </a:r>
            <a:endParaRPr lang="es-CO" sz="4000" dirty="0"/>
          </a:p>
          <a:p>
            <a:pPr lvl="0" algn="just">
              <a:buFont typeface="Wingdings" panose="05000000000000000000" pitchFamily="2" charset="2"/>
              <a:buChar char="Ø"/>
            </a:pPr>
            <a:r>
              <a:rPr lang="es-ES" sz="4000" dirty="0"/>
              <a:t>Operaciones de transporte de carga terrestre por carretera efectuadas a favor de menores de edad por personas que no poseen un vínculo cercano con este</a:t>
            </a:r>
            <a:endParaRPr lang="es-CO" sz="4000" dirty="0"/>
          </a:p>
          <a:p>
            <a:pPr lvl="0" algn="just">
              <a:buFont typeface="Wingdings" panose="05000000000000000000" pitchFamily="2" charset="2"/>
              <a:buChar char="Ø"/>
            </a:pPr>
            <a:endParaRPr lang="es-CO" sz="3700" dirty="0"/>
          </a:p>
          <a:p>
            <a:endParaRPr lang="es-CO" dirty="0"/>
          </a:p>
        </p:txBody>
      </p:sp>
      <p:graphicFrame>
        <p:nvGraphicFramePr>
          <p:cNvPr id="5" name="Tabla 4"/>
          <p:cNvGraphicFramePr>
            <a:graphicFrameLocks noGrp="1"/>
          </p:cNvGraphicFramePr>
          <p:nvPr>
            <p:extLst>
              <p:ext uri="{D42A27DB-BD31-4B8C-83A1-F6EECF244321}">
                <p14:modId xmlns:p14="http://schemas.microsoft.com/office/powerpoint/2010/main" val="90045240"/>
              </p:ext>
            </p:extLst>
          </p:nvPr>
        </p:nvGraphicFramePr>
        <p:xfrm>
          <a:off x="680483" y="411559"/>
          <a:ext cx="7846828" cy="864347"/>
        </p:xfrm>
        <a:graphic>
          <a:graphicData uri="http://schemas.openxmlformats.org/drawingml/2006/table">
            <a:tbl>
              <a:tblPr firstRow="1" bandRow="1">
                <a:tableStyleId>{5C22544A-7EE6-4342-B048-85BDC9FD1C3A}</a:tableStyleId>
              </a:tblPr>
              <a:tblGrid>
                <a:gridCol w="2999308">
                  <a:extLst>
                    <a:ext uri="{9D8B030D-6E8A-4147-A177-3AD203B41FA5}">
                      <a16:colId xmlns:a16="http://schemas.microsoft.com/office/drawing/2014/main" val="3585749980"/>
                    </a:ext>
                  </a:extLst>
                </a:gridCol>
                <a:gridCol w="4847520">
                  <a:extLst>
                    <a:ext uri="{9D8B030D-6E8A-4147-A177-3AD203B41FA5}">
                      <a16:colId xmlns:a16="http://schemas.microsoft.com/office/drawing/2014/main" val="1999322637"/>
                    </a:ext>
                  </a:extLst>
                </a:gridCol>
              </a:tblGrid>
              <a:tr h="864347">
                <a:tc>
                  <a:txBody>
                    <a:bodyPr/>
                    <a:lstStyle/>
                    <a:p>
                      <a:endParaRPr lang="es-CO"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s-ES" sz="1100" b="1" dirty="0">
                        <a:solidFill>
                          <a:schemeClr val="tx1"/>
                        </a:solidFill>
                      </a:endParaRPr>
                    </a:p>
                    <a:p>
                      <a:pPr algn="ctr"/>
                      <a:r>
                        <a:rPr lang="es-ES" sz="1100" b="1" dirty="0">
                          <a:solidFill>
                            <a:schemeClr val="tx1"/>
                          </a:solidFill>
                        </a:rPr>
                        <a:t>POLÍTICA DE PREVENCION Y CONTROL</a:t>
                      </a:r>
                      <a:r>
                        <a:rPr lang="es-ES" sz="1100" b="1" baseline="0" dirty="0">
                          <a:solidFill>
                            <a:schemeClr val="tx1"/>
                          </a:solidFill>
                        </a:rPr>
                        <a:t> DEL RIESGO DEL LAVADO DE ACTIVOS, FINANCIACION DEL TERRORISMO Y FINANCIAMIENTO DE LA PROLIFERACION DE ARMAS DE DESTRUCCION MASIVA -</a:t>
                      </a:r>
                      <a:r>
                        <a:rPr lang="es-ES" sz="1100" b="1" dirty="0">
                          <a:solidFill>
                            <a:schemeClr val="tx1"/>
                          </a:solidFill>
                        </a:rPr>
                        <a:t> LA/FT-PADM</a:t>
                      </a:r>
                      <a:endParaRPr lang="es-CO"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9931868"/>
                  </a:ext>
                </a:extLst>
              </a:tr>
            </a:tbl>
          </a:graphicData>
        </a:graphic>
      </p:graphicFrame>
      <p:pic>
        <p:nvPicPr>
          <p:cNvPr id="6" name="Imagen 5"/>
          <p:cNvPicPr/>
          <p:nvPr/>
        </p:nvPicPr>
        <p:blipFill>
          <a:blip r:embed="rId3">
            <a:extLst>
              <a:ext uri="{28A0092B-C50C-407E-A947-70E740481C1C}">
                <a14:useLocalDpi xmlns:a14="http://schemas.microsoft.com/office/drawing/2010/main" val="0"/>
              </a:ext>
            </a:extLst>
          </a:blip>
          <a:srcRect/>
          <a:stretch>
            <a:fillRect/>
          </a:stretch>
        </p:blipFill>
        <p:spPr bwMode="auto">
          <a:xfrm>
            <a:off x="1367106" y="532512"/>
            <a:ext cx="1841075" cy="743394"/>
          </a:xfrm>
          <a:prstGeom prst="rect">
            <a:avLst/>
          </a:prstGeom>
          <a:noFill/>
        </p:spPr>
      </p:pic>
    </p:spTree>
    <p:extLst>
      <p:ext uri="{BB962C8B-B14F-4D97-AF65-F5344CB8AC3E}">
        <p14:creationId xmlns:p14="http://schemas.microsoft.com/office/powerpoint/2010/main" val="2602723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Fondo formatos"/>
          <p:cNvPicPr/>
          <p:nvPr/>
        </p:nvPicPr>
        <p:blipFill>
          <a:blip r:embed="rId2">
            <a:lum bright="70000" contrast="-70000"/>
            <a:extLst>
              <a:ext uri="{28A0092B-C50C-407E-A947-70E740481C1C}">
                <a14:useLocalDpi xmlns:a14="http://schemas.microsoft.com/office/drawing/2010/main" val="0"/>
              </a:ext>
            </a:extLst>
          </a:blip>
          <a:srcRect l="9128" t="23497" r="34462" b="41525"/>
          <a:stretch>
            <a:fillRect/>
          </a:stretch>
        </p:blipFill>
        <p:spPr bwMode="auto">
          <a:xfrm>
            <a:off x="951613" y="1265274"/>
            <a:ext cx="7990367" cy="4890976"/>
          </a:xfrm>
          <a:prstGeom prst="rect">
            <a:avLst/>
          </a:prstGeom>
          <a:noFill/>
          <a:ln>
            <a:noFill/>
          </a:ln>
        </p:spPr>
      </p:pic>
      <p:sp>
        <p:nvSpPr>
          <p:cNvPr id="3" name="Marcador de contenido 2"/>
          <p:cNvSpPr>
            <a:spLocks noGrp="1"/>
          </p:cNvSpPr>
          <p:nvPr>
            <p:ph idx="1"/>
          </p:nvPr>
        </p:nvSpPr>
        <p:spPr>
          <a:xfrm>
            <a:off x="435935" y="1338492"/>
            <a:ext cx="8362507" cy="4955428"/>
          </a:xfrm>
        </p:spPr>
        <p:txBody>
          <a:bodyPr>
            <a:normAutofit fontScale="25000" lnSpcReduction="20000"/>
          </a:bodyPr>
          <a:lstStyle/>
          <a:p>
            <a:pPr algn="just">
              <a:buFont typeface="Wingdings" panose="05000000000000000000" pitchFamily="2" charset="2"/>
              <a:buChar char="Ø"/>
            </a:pPr>
            <a:r>
              <a:rPr lang="es-ES" sz="3600" dirty="0"/>
              <a:t>Solicitud de transporte de mercancías a sitios donde existe una producción excesiva de dicha mercancía.</a:t>
            </a:r>
          </a:p>
          <a:p>
            <a:pPr lvl="0" algn="just">
              <a:buFont typeface="Wingdings" panose="05000000000000000000" pitchFamily="2" charset="2"/>
              <a:buChar char="Ø"/>
            </a:pPr>
            <a:r>
              <a:rPr lang="es-ES" sz="3600" dirty="0"/>
              <a:t>Solicitud de servicio de transporte de carga terrestre por carretera por parte de personas naturales o jurídicas con escaso capital o sin aparente capacidad económica para poder solicitar dicho servicio.</a:t>
            </a:r>
            <a:endParaRPr lang="es-CO" sz="3600" dirty="0"/>
          </a:p>
          <a:p>
            <a:pPr lvl="0" algn="just">
              <a:buFont typeface="Wingdings" panose="05000000000000000000" pitchFamily="2" charset="2"/>
              <a:buChar char="Ø"/>
            </a:pPr>
            <a:r>
              <a:rPr lang="es-ES" sz="3600" dirty="0"/>
              <a:t>Solicitud de transporte de carga terrestre por carretera por personas con domicilio aparentemente falsos.</a:t>
            </a:r>
            <a:endParaRPr lang="es-CO" sz="3600" dirty="0"/>
          </a:p>
          <a:p>
            <a:pPr lvl="0" algn="just">
              <a:buFont typeface="Wingdings" panose="05000000000000000000" pitchFamily="2" charset="2"/>
              <a:buChar char="Ø"/>
            </a:pPr>
            <a:r>
              <a:rPr lang="es-ES" sz="3600" dirty="0"/>
              <a:t>Compraventa de empresas quebradas o en dificultades económicas, por parte de personas sin trayectoria en el sector.</a:t>
            </a:r>
            <a:endParaRPr lang="es-CO" sz="3600" dirty="0"/>
          </a:p>
          <a:p>
            <a:pPr lvl="0" algn="just">
              <a:buFont typeface="Wingdings" panose="05000000000000000000" pitchFamily="2" charset="2"/>
              <a:buChar char="Ø"/>
            </a:pPr>
            <a:r>
              <a:rPr lang="es-ES" sz="3600" dirty="0"/>
              <a:t>Cancelación del servicio de transporte de carga terrestre por carretera efectuado por terceras partes que no tienen relación directa con la operación</a:t>
            </a:r>
            <a:endParaRPr lang="es-CO" sz="3600" dirty="0"/>
          </a:p>
          <a:p>
            <a:pPr lvl="0" algn="just">
              <a:buFont typeface="Wingdings" panose="05000000000000000000" pitchFamily="2" charset="2"/>
              <a:buChar char="Ø"/>
            </a:pPr>
            <a:r>
              <a:rPr lang="es-ES" sz="3600" dirty="0"/>
              <a:t>Información de un generador de carga o proveedor que no se pueda confirmar</a:t>
            </a:r>
            <a:endParaRPr lang="es-CO" sz="3600" dirty="0"/>
          </a:p>
          <a:p>
            <a:pPr lvl="0" algn="just">
              <a:buFont typeface="Wingdings" panose="05000000000000000000" pitchFamily="2" charset="2"/>
              <a:buChar char="Ø"/>
            </a:pPr>
            <a:r>
              <a:rPr lang="es-ES" sz="3600" dirty="0"/>
              <a:t>Crecimiento desproporcionado en las operaciones tradicionales del generador de carga terrestre</a:t>
            </a:r>
            <a:endParaRPr lang="es-CO" sz="3600" dirty="0"/>
          </a:p>
          <a:p>
            <a:pPr lvl="0" algn="just">
              <a:buFont typeface="Wingdings" panose="05000000000000000000" pitchFamily="2" charset="2"/>
              <a:buChar char="Ø"/>
            </a:pPr>
            <a:r>
              <a:rPr lang="es-ES" sz="3600" dirty="0"/>
              <a:t>Pagos de valor significativo mediante la utilización de recursos en efectivo no acordes con su estructura financiera.</a:t>
            </a:r>
            <a:endParaRPr lang="es-CO" sz="3600" dirty="0"/>
          </a:p>
          <a:p>
            <a:pPr lvl="0" algn="just">
              <a:buFont typeface="Wingdings" panose="05000000000000000000" pitchFamily="2" charset="2"/>
              <a:buChar char="Ø"/>
            </a:pPr>
            <a:r>
              <a:rPr lang="es-ES" sz="3600" dirty="0"/>
              <a:t>Transportadores de carga que buscan permanecer por periodos de tiempo prolongados en el mismo lugar, sin que se presenten reportes de fallas mecánicas o bajo circunstancias que imposibiliten el transcurso normal de las rutas de viaje.</a:t>
            </a:r>
            <a:endParaRPr lang="es-CO" sz="3600" dirty="0"/>
          </a:p>
          <a:p>
            <a:pPr lvl="0" algn="just">
              <a:buFont typeface="Wingdings" panose="05000000000000000000" pitchFamily="2" charset="2"/>
              <a:buChar char="Ø"/>
            </a:pPr>
            <a:r>
              <a:rPr lang="es-ES" sz="3600" dirty="0"/>
              <a:t>Intentos de soborno u ofrecimientos de dádivas con el fin de otorgar servicios o permitir afiliaciones a empresas de transporte</a:t>
            </a:r>
            <a:endParaRPr lang="es-CO" sz="3600" dirty="0"/>
          </a:p>
          <a:p>
            <a:pPr lvl="0" algn="just">
              <a:buFont typeface="Wingdings" panose="05000000000000000000" pitchFamily="2" charset="2"/>
              <a:buChar char="Ø"/>
            </a:pPr>
            <a:r>
              <a:rPr lang="es-ES" sz="3600" dirty="0"/>
              <a:t>Presionar o amenazar a funcionarios para que no cumplan con la reglamentación en cuanto a la vinculación de clientes nuevos dentro de la empresa transportadora de carga terrestre.</a:t>
            </a:r>
            <a:endParaRPr lang="es-CO" sz="3600" dirty="0"/>
          </a:p>
          <a:p>
            <a:pPr lvl="0" algn="just">
              <a:buFont typeface="Wingdings" panose="05000000000000000000" pitchFamily="2" charset="2"/>
              <a:buChar char="Ø"/>
            </a:pPr>
            <a:r>
              <a:rPr lang="es-ES" sz="3600" dirty="0"/>
              <a:t>Proveedores que ofrezcan a la empresa de transporte descuentos inusuales o fuera de las condiciones de mercado</a:t>
            </a:r>
            <a:endParaRPr lang="es-CO" sz="3600" dirty="0"/>
          </a:p>
          <a:p>
            <a:pPr lvl="0" algn="just">
              <a:buFont typeface="Wingdings" panose="05000000000000000000" pitchFamily="2" charset="2"/>
              <a:buChar char="Ø"/>
            </a:pPr>
            <a:r>
              <a:rPr lang="es-ES" sz="3600" dirty="0"/>
              <a:t>Aumento inesperado en las rutas o frecuencias de empresas de transporte para abastecer cierta zona del país, sin un incremento en el nivel de ventas.</a:t>
            </a:r>
            <a:endParaRPr lang="es-CO" sz="3600" dirty="0"/>
          </a:p>
          <a:p>
            <a:pPr lvl="0" algn="just">
              <a:buFont typeface="Wingdings" panose="05000000000000000000" pitchFamily="2" charset="2"/>
              <a:buChar char="Ø"/>
            </a:pPr>
            <a:r>
              <a:rPr lang="es-ES" sz="3600" dirty="0"/>
              <a:t>Evidencia de desvíos reiterativos no autorizados en las rutas de entrega de los productos.</a:t>
            </a:r>
            <a:endParaRPr lang="es-CO" sz="3600" dirty="0"/>
          </a:p>
          <a:p>
            <a:pPr lvl="0" algn="just">
              <a:buFont typeface="Wingdings" panose="05000000000000000000" pitchFamily="2" charset="2"/>
              <a:buChar char="Ø"/>
            </a:pPr>
            <a:r>
              <a:rPr lang="es-ES" sz="3600" dirty="0"/>
              <a:t>Incrementos inusuales en los gastos por insumos sin una variación en las frecuencias o rutas de una empresa de transporte</a:t>
            </a:r>
            <a:endParaRPr lang="es-CO" sz="3600" dirty="0"/>
          </a:p>
          <a:p>
            <a:pPr lvl="0" algn="just">
              <a:buFont typeface="Wingdings" panose="05000000000000000000" pitchFamily="2" charset="2"/>
              <a:buChar char="Ø"/>
            </a:pPr>
            <a:r>
              <a:rPr lang="es-ES" sz="3600" dirty="0"/>
              <a:t>Cambios evidentes del nivel de vida sin razón aparente de las personas que participan en las cadenas de suministro, compra y distribución de la empresa.</a:t>
            </a:r>
            <a:endParaRPr lang="es-CO" sz="3600" dirty="0"/>
          </a:p>
          <a:p>
            <a:pPr lvl="0" algn="just">
              <a:buFont typeface="Wingdings" panose="05000000000000000000" pitchFamily="2" charset="2"/>
              <a:buChar char="Ø"/>
            </a:pPr>
            <a:r>
              <a:rPr lang="es-ES" sz="3600" dirty="0"/>
              <a:t>Nuevas rutas de repartición del producto en zonas alejadas de los núcleos urbanos, con escasa población y altas probabilidades de ser controladas por grupos terroristas.</a:t>
            </a:r>
            <a:endParaRPr lang="es-CO" sz="3600" dirty="0"/>
          </a:p>
          <a:p>
            <a:pPr lvl="0" algn="just">
              <a:buFont typeface="Wingdings" panose="05000000000000000000" pitchFamily="2" charset="2"/>
              <a:buChar char="Ø"/>
            </a:pPr>
            <a:r>
              <a:rPr lang="es-CO" sz="3600" dirty="0"/>
              <a:t>Sistema de Reporte en Línea – SIREL: Es el sistema administrado por la Unidad de Información y Análisis Financiero – UIAF, por medio del cual las empresas obligadas a implementar un sistema de prevención y control de Lavado de Activos, Financiación del Terrorismo y Proliferación de Armas de Destrucción Masiva, realizan los reportes correspondientes.</a:t>
            </a:r>
          </a:p>
          <a:p>
            <a:pPr lvl="0" algn="just">
              <a:buFont typeface="Wingdings" panose="05000000000000000000" pitchFamily="2" charset="2"/>
              <a:buChar char="Ø"/>
            </a:pPr>
            <a:r>
              <a:rPr lang="es-CO" sz="3600" dirty="0"/>
              <a:t>Unidad de Información y Análisis Financiero – UIAF: Es una unidad Administrativa Especial, de carácter técnico, adscrita al Ministerio de Hacienda y Crédito Público, creada por la Ley 526 de 1999, modificada por la Ley 1121 de 2006, que tiene como objetivo la prevención y detección de operaciones que pueden ser utilizadas para el lavado de activos o la financiación del terrorismo.  Así mismo, impone obligaciones de reporte de operaciones a determinados sectores económicos.</a:t>
            </a:r>
          </a:p>
          <a:p>
            <a:pPr lvl="0" algn="just">
              <a:buFont typeface="Wingdings" panose="05000000000000000000" pitchFamily="2" charset="2"/>
              <a:buChar char="Ø"/>
            </a:pPr>
            <a:r>
              <a:rPr lang="es-CO" sz="3600" dirty="0"/>
              <a:t>Vehículo de Carga: Vehículo autopropulsado o no, destinado al transporte de mercancías por carretera. Puede contar con equipos adicionales para la prestación de servicios especializados.</a:t>
            </a:r>
          </a:p>
          <a:p>
            <a:endParaRPr lang="es-CO" dirty="0"/>
          </a:p>
        </p:txBody>
      </p:sp>
      <p:graphicFrame>
        <p:nvGraphicFramePr>
          <p:cNvPr id="5" name="Tabla 4"/>
          <p:cNvGraphicFramePr>
            <a:graphicFrameLocks noGrp="1"/>
          </p:cNvGraphicFramePr>
          <p:nvPr>
            <p:extLst>
              <p:ext uri="{D42A27DB-BD31-4B8C-83A1-F6EECF244321}">
                <p14:modId xmlns:p14="http://schemas.microsoft.com/office/powerpoint/2010/main" val="3042637246"/>
              </p:ext>
            </p:extLst>
          </p:nvPr>
        </p:nvGraphicFramePr>
        <p:xfrm>
          <a:off x="693774" y="196350"/>
          <a:ext cx="7846828" cy="837324"/>
        </p:xfrm>
        <a:graphic>
          <a:graphicData uri="http://schemas.openxmlformats.org/drawingml/2006/table">
            <a:tbl>
              <a:tblPr firstRow="1" bandRow="1">
                <a:tableStyleId>{5C22544A-7EE6-4342-B048-85BDC9FD1C3A}</a:tableStyleId>
              </a:tblPr>
              <a:tblGrid>
                <a:gridCol w="2999308">
                  <a:extLst>
                    <a:ext uri="{9D8B030D-6E8A-4147-A177-3AD203B41FA5}">
                      <a16:colId xmlns:a16="http://schemas.microsoft.com/office/drawing/2014/main" val="3585749980"/>
                    </a:ext>
                  </a:extLst>
                </a:gridCol>
                <a:gridCol w="4847520">
                  <a:extLst>
                    <a:ext uri="{9D8B030D-6E8A-4147-A177-3AD203B41FA5}">
                      <a16:colId xmlns:a16="http://schemas.microsoft.com/office/drawing/2014/main" val="1999322637"/>
                    </a:ext>
                  </a:extLst>
                </a:gridCol>
              </a:tblGrid>
              <a:tr h="837324">
                <a:tc>
                  <a:txBody>
                    <a:bodyPr/>
                    <a:lstStyle/>
                    <a:p>
                      <a:endParaRPr lang="es-CO"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s-ES" sz="1100" b="1" dirty="0">
                        <a:solidFill>
                          <a:schemeClr val="tx1"/>
                        </a:solidFill>
                      </a:endParaRPr>
                    </a:p>
                    <a:p>
                      <a:pPr algn="ctr"/>
                      <a:r>
                        <a:rPr lang="es-ES" sz="1100" b="1" dirty="0">
                          <a:solidFill>
                            <a:schemeClr val="tx1"/>
                          </a:solidFill>
                        </a:rPr>
                        <a:t>POLÍTICA DE PREVENCION Y CONTROL</a:t>
                      </a:r>
                      <a:r>
                        <a:rPr lang="es-ES" sz="1100" b="1" baseline="0" dirty="0">
                          <a:solidFill>
                            <a:schemeClr val="tx1"/>
                          </a:solidFill>
                        </a:rPr>
                        <a:t> DEL RIESGO DEL LAVADO DE ACTIVOS, FINANCIACION DEL TERRORISMO Y FINANCIAMIENTO DE LA PROLIFERACION DE ARMAS DE DESTRUCCION MASIVA -</a:t>
                      </a:r>
                      <a:r>
                        <a:rPr lang="es-ES" sz="1100" b="1" dirty="0">
                          <a:solidFill>
                            <a:schemeClr val="tx1"/>
                          </a:solidFill>
                        </a:rPr>
                        <a:t> LA/FT-PADM</a:t>
                      </a:r>
                      <a:endParaRPr lang="es-CO"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9931868"/>
                  </a:ext>
                </a:extLst>
              </a:tr>
            </a:tbl>
          </a:graphicData>
        </a:graphic>
      </p:graphicFrame>
      <p:pic>
        <p:nvPicPr>
          <p:cNvPr id="6" name="Imagen 5"/>
          <p:cNvPicPr/>
          <p:nvPr/>
        </p:nvPicPr>
        <p:blipFill>
          <a:blip r:embed="rId3">
            <a:extLst>
              <a:ext uri="{28A0092B-C50C-407E-A947-70E740481C1C}">
                <a14:useLocalDpi xmlns:a14="http://schemas.microsoft.com/office/drawing/2010/main" val="0"/>
              </a:ext>
            </a:extLst>
          </a:blip>
          <a:srcRect/>
          <a:stretch>
            <a:fillRect/>
          </a:stretch>
        </p:blipFill>
        <p:spPr bwMode="auto">
          <a:xfrm>
            <a:off x="1675450" y="290279"/>
            <a:ext cx="1841075" cy="743394"/>
          </a:xfrm>
          <a:prstGeom prst="rect">
            <a:avLst/>
          </a:prstGeom>
          <a:noFill/>
        </p:spPr>
      </p:pic>
    </p:spTree>
    <p:extLst>
      <p:ext uri="{BB962C8B-B14F-4D97-AF65-F5344CB8AC3E}">
        <p14:creationId xmlns:p14="http://schemas.microsoft.com/office/powerpoint/2010/main" val="3961636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Fondo formatos"/>
          <p:cNvPicPr/>
          <p:nvPr/>
        </p:nvPicPr>
        <p:blipFill>
          <a:blip r:embed="rId2">
            <a:lum bright="70000" contrast="-70000"/>
            <a:extLst>
              <a:ext uri="{28A0092B-C50C-407E-A947-70E740481C1C}">
                <a14:useLocalDpi xmlns:a14="http://schemas.microsoft.com/office/drawing/2010/main" val="0"/>
              </a:ext>
            </a:extLst>
          </a:blip>
          <a:srcRect l="9128" t="23497" r="34462" b="41525"/>
          <a:stretch>
            <a:fillRect/>
          </a:stretch>
        </p:blipFill>
        <p:spPr bwMode="auto">
          <a:xfrm>
            <a:off x="717698" y="1749163"/>
            <a:ext cx="8224283" cy="4407087"/>
          </a:xfrm>
          <a:prstGeom prst="rect">
            <a:avLst/>
          </a:prstGeom>
          <a:noFill/>
          <a:ln>
            <a:noFill/>
          </a:ln>
        </p:spPr>
      </p:pic>
      <p:sp>
        <p:nvSpPr>
          <p:cNvPr id="2" name="Título 1"/>
          <p:cNvSpPr>
            <a:spLocks noGrp="1"/>
          </p:cNvSpPr>
          <p:nvPr>
            <p:ph type="title"/>
          </p:nvPr>
        </p:nvSpPr>
        <p:spPr>
          <a:xfrm>
            <a:off x="628650" y="1190847"/>
            <a:ext cx="7886700" cy="499842"/>
          </a:xfrm>
        </p:spPr>
        <p:txBody>
          <a:bodyPr>
            <a:normAutofit fontScale="90000"/>
          </a:bodyPr>
          <a:lstStyle/>
          <a:p>
            <a:br>
              <a:rPr lang="es-CO" dirty="0"/>
            </a:br>
            <a:endParaRPr lang="es-CO" dirty="0"/>
          </a:p>
        </p:txBody>
      </p:sp>
      <p:sp>
        <p:nvSpPr>
          <p:cNvPr id="3" name="Marcador de contenido 2"/>
          <p:cNvSpPr>
            <a:spLocks noGrp="1"/>
          </p:cNvSpPr>
          <p:nvPr>
            <p:ph idx="1"/>
          </p:nvPr>
        </p:nvSpPr>
        <p:spPr>
          <a:xfrm>
            <a:off x="717698" y="1422553"/>
            <a:ext cx="7894674" cy="5275959"/>
          </a:xfrm>
        </p:spPr>
        <p:txBody>
          <a:bodyPr>
            <a:normAutofit fontScale="62500" lnSpcReduction="20000"/>
          </a:bodyPr>
          <a:lstStyle/>
          <a:p>
            <a:pPr marL="0" indent="0" algn="ctr">
              <a:buNone/>
            </a:pPr>
            <a:r>
              <a:rPr lang="es-CO" sz="2000" b="1" dirty="0"/>
              <a:t>ALCANCE</a:t>
            </a:r>
            <a:r>
              <a:rPr lang="es-CO" sz="2000" b="1" i="1" dirty="0"/>
              <a:t> </a:t>
            </a:r>
          </a:p>
          <a:p>
            <a:pPr marL="0" indent="0" algn="just">
              <a:buNone/>
            </a:pPr>
            <a:r>
              <a:rPr lang="es-CO" sz="2000" dirty="0"/>
              <a:t>El presente </a:t>
            </a:r>
            <a:r>
              <a:rPr lang="es-CO" sz="2000" dirty="0" err="1"/>
              <a:t>politica</a:t>
            </a:r>
            <a:r>
              <a:rPr lang="es-CO" sz="2000" dirty="0"/>
              <a:t> es de aplicación general en la empresa, sus órganos de administración y control, empleados y todos los que hacen parte de la planeación, autorización, desarrollo y monitoreo de cada una de las operaciones de FRIO FRIMAC S.A.S.</a:t>
            </a:r>
          </a:p>
          <a:p>
            <a:pPr marL="0" indent="0" algn="ctr">
              <a:buNone/>
            </a:pPr>
            <a:r>
              <a:rPr lang="es-CO" sz="2000" b="1" dirty="0"/>
              <a:t>OBJETIVO </a:t>
            </a:r>
            <a:endParaRPr lang="es-CO" sz="2000" dirty="0"/>
          </a:p>
          <a:p>
            <a:r>
              <a:rPr lang="es-CO" sz="2000" dirty="0"/>
              <a:t>Con este manual, FRIO FRIMAC S.A.S., busca describir las políticas y citar los procedimientos que adoptará la compañía en el control y prevención del lavado de activos y financiación del terrorismo.</a:t>
            </a:r>
          </a:p>
          <a:p>
            <a:pPr lvl="0"/>
            <a:r>
              <a:rPr lang="es-CO" sz="2000" dirty="0"/>
              <a:t>Diseñar, aprobar y comunicar las políticas para prevenir y controlar el riesgo del lavado de activos y financiación del terrorismo.</a:t>
            </a:r>
          </a:p>
          <a:p>
            <a:pPr lvl="0"/>
            <a:r>
              <a:rPr lang="es-CO" sz="2000" dirty="0"/>
              <a:t>Capacitar al personal sobre las políticas, procedimientos, herramientas y controles adoptados para prevenir el riesgo de lavado de activos y financiación del terrorismo.</a:t>
            </a:r>
          </a:p>
          <a:p>
            <a:pPr lvl="0"/>
            <a:r>
              <a:rPr lang="es-CO" sz="2000" dirty="0"/>
              <a:t>Documentar los procedimientos de prevención y control en el lavado de activos y financiación del terrorismo en cada uno de los procesos de la compañía.</a:t>
            </a:r>
          </a:p>
          <a:p>
            <a:pPr lvl="0"/>
            <a:r>
              <a:rPr lang="es-CO" sz="2000" dirty="0"/>
              <a:t>Describir las funciones de los órganos de administración y control.</a:t>
            </a:r>
          </a:p>
          <a:p>
            <a:pPr lvl="0"/>
            <a:r>
              <a:rPr lang="es-CO" sz="2000" dirty="0"/>
              <a:t>Definir las políticas aplicables a FRIO FRIMAC S.A.S., los clientes, proveedores, empleados, socios, personas públicamente expuestas y demás contrapartes con los que realizan contratos, operaciones y transacciones, con el fin de prevenir que en su realización, FRIO FRIMAC S.A.S., sea utilizada por personas cuyas fuentes o destinos de fondos involucren actividades de LA/FT-PADM.</a:t>
            </a:r>
          </a:p>
          <a:p>
            <a:pPr lvl="0"/>
            <a:r>
              <a:rPr lang="es-ES" sz="2000" dirty="0"/>
              <a:t>Gestionar adecuadamente el riesgo de LA/FT-PADM mediante el fortalecimiento de la cultura organizacional al interior de la empresa conforme con los lineamientos y políticas de calidad de nuestra compañía que permitan aplicar la debida diligencia en este aspecto, así como minimizar el riesgo de pérdida de recursos financieros por sanciones y/o multas por parte de los Organismos de Control, al igual evitar investigaciones y sanciones administrativas, civiles y penales tanto para la Compañía como para los socios y los empleados de FRIO FRIMAC S.A.S.,  Así mismo, prevenir una afectación de la reputación de la Compañía.</a:t>
            </a:r>
            <a:endParaRPr lang="es-CO" sz="2000" dirty="0"/>
          </a:p>
          <a:p>
            <a:pPr lvl="0"/>
            <a:r>
              <a:rPr lang="es-ES" sz="2000" dirty="0"/>
              <a:t>Dar cumplimiento a las disposiciones legales y normas nacionales vigentes, y en particular para efectos de este manual, las normas relacionadas con LA/FT-PADM.</a:t>
            </a:r>
            <a:endParaRPr lang="es-CO" sz="2000" dirty="0"/>
          </a:p>
          <a:p>
            <a:pPr marL="0" indent="0">
              <a:buNone/>
            </a:pPr>
            <a:endParaRPr lang="es-CO" sz="2000" dirty="0"/>
          </a:p>
        </p:txBody>
      </p:sp>
      <p:graphicFrame>
        <p:nvGraphicFramePr>
          <p:cNvPr id="5" name="Tabla 4"/>
          <p:cNvGraphicFramePr>
            <a:graphicFrameLocks noGrp="1"/>
          </p:cNvGraphicFramePr>
          <p:nvPr>
            <p:extLst>
              <p:ext uri="{D42A27DB-BD31-4B8C-83A1-F6EECF244321}">
                <p14:modId xmlns:p14="http://schemas.microsoft.com/office/powerpoint/2010/main" val="1414868805"/>
              </p:ext>
            </p:extLst>
          </p:nvPr>
        </p:nvGraphicFramePr>
        <p:xfrm>
          <a:off x="717698" y="432824"/>
          <a:ext cx="7846828" cy="774077"/>
        </p:xfrm>
        <a:graphic>
          <a:graphicData uri="http://schemas.openxmlformats.org/drawingml/2006/table">
            <a:tbl>
              <a:tblPr firstRow="1" bandRow="1">
                <a:tableStyleId>{5C22544A-7EE6-4342-B048-85BDC9FD1C3A}</a:tableStyleId>
              </a:tblPr>
              <a:tblGrid>
                <a:gridCol w="2999308">
                  <a:extLst>
                    <a:ext uri="{9D8B030D-6E8A-4147-A177-3AD203B41FA5}">
                      <a16:colId xmlns:a16="http://schemas.microsoft.com/office/drawing/2014/main" val="3585749980"/>
                    </a:ext>
                  </a:extLst>
                </a:gridCol>
                <a:gridCol w="4847520">
                  <a:extLst>
                    <a:ext uri="{9D8B030D-6E8A-4147-A177-3AD203B41FA5}">
                      <a16:colId xmlns:a16="http://schemas.microsoft.com/office/drawing/2014/main" val="1999322637"/>
                    </a:ext>
                  </a:extLst>
                </a:gridCol>
              </a:tblGrid>
              <a:tr h="774077">
                <a:tc>
                  <a:txBody>
                    <a:bodyPr/>
                    <a:lstStyle/>
                    <a:p>
                      <a:endParaRPr lang="es-CO"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s-ES" sz="1100" b="1" dirty="0">
                        <a:solidFill>
                          <a:schemeClr val="tx1"/>
                        </a:solidFill>
                      </a:endParaRPr>
                    </a:p>
                    <a:p>
                      <a:pPr algn="ctr"/>
                      <a:r>
                        <a:rPr lang="es-ES" sz="1100" b="1" dirty="0">
                          <a:solidFill>
                            <a:schemeClr val="tx1"/>
                          </a:solidFill>
                        </a:rPr>
                        <a:t>POLÍTICA DE PREVENCION Y CONTROL</a:t>
                      </a:r>
                      <a:r>
                        <a:rPr lang="es-ES" sz="1100" b="1" baseline="0" dirty="0">
                          <a:solidFill>
                            <a:schemeClr val="tx1"/>
                          </a:solidFill>
                        </a:rPr>
                        <a:t> DEL RIESGO DEL LAVADO DE ACTIVOS, FINANCIACION DEL TERRORISMO Y FINANCIAMIENTO DE LA PROLIFERACION DE ARMAS DE DESTRUCCION MASIVA -</a:t>
                      </a:r>
                      <a:r>
                        <a:rPr lang="es-ES" sz="1100" b="1" dirty="0">
                          <a:solidFill>
                            <a:schemeClr val="tx1"/>
                          </a:solidFill>
                        </a:rPr>
                        <a:t> LA/FT-PADM</a:t>
                      </a:r>
                      <a:endParaRPr lang="es-CO"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9931868"/>
                  </a:ext>
                </a:extLst>
              </a:tr>
            </a:tbl>
          </a:graphicData>
        </a:graphic>
      </p:graphicFrame>
      <p:pic>
        <p:nvPicPr>
          <p:cNvPr id="6" name="Imagen 5"/>
          <p:cNvPicPr/>
          <p:nvPr/>
        </p:nvPicPr>
        <p:blipFill>
          <a:blip r:embed="rId3">
            <a:extLst>
              <a:ext uri="{28A0092B-C50C-407E-A947-70E740481C1C}">
                <a14:useLocalDpi xmlns:a14="http://schemas.microsoft.com/office/drawing/2010/main" val="0"/>
              </a:ext>
            </a:extLst>
          </a:blip>
          <a:srcRect/>
          <a:stretch>
            <a:fillRect/>
          </a:stretch>
        </p:blipFill>
        <p:spPr bwMode="auto">
          <a:xfrm>
            <a:off x="1367105" y="447453"/>
            <a:ext cx="1841075" cy="743394"/>
          </a:xfrm>
          <a:prstGeom prst="rect">
            <a:avLst/>
          </a:prstGeom>
          <a:noFill/>
        </p:spPr>
      </p:pic>
    </p:spTree>
    <p:extLst>
      <p:ext uri="{BB962C8B-B14F-4D97-AF65-F5344CB8AC3E}">
        <p14:creationId xmlns:p14="http://schemas.microsoft.com/office/powerpoint/2010/main" val="357771598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211</TotalTime>
  <Words>6101</Words>
  <Application>Microsoft Office PowerPoint</Application>
  <PresentationFormat>Presentación en pantalla (4:3)</PresentationFormat>
  <Paragraphs>209</Paragraphs>
  <Slides>15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Calibri</vt:lpstr>
      <vt:lpstr>Calibri Light</vt:lpstr>
      <vt:lpstr>Wingdings</vt:lpstr>
      <vt:lpstr>Tema de Office</vt:lpstr>
      <vt:lpstr> POLÍTICA DE PREVENCION DEL LA/FT-PADM </vt:lpstr>
      <vt:lpstr>INTRODUCCIÓN  </vt:lpstr>
      <vt:lpstr>RESEÑA HISTÓRICA  </vt:lpstr>
      <vt:lpstr>DEFINICIONES </vt:lpstr>
      <vt:lpstr>Presentación de PowerPoint</vt:lpstr>
      <vt:lpstr>Presentación de PowerPoint</vt:lpstr>
      <vt:lpstr>Presentación de PowerPoint</vt:lpstr>
      <vt:lpstr>Presentación de PowerPoint</vt:lpstr>
      <vt:lpstr> </vt:lpstr>
      <vt:lpstr>  POLÍTICAS DE LA PREVENCION DEL LA/FT </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POLÍTICA DE PREVENCION DEL LA/FT-PADM</dc:title>
  <dc:creator>Lina Margarita Jacome Arevalo</dc:creator>
  <cp:lastModifiedBy>FORERO</cp:lastModifiedBy>
  <cp:revision>15</cp:revision>
  <dcterms:created xsi:type="dcterms:W3CDTF">2020-12-14T13:18:10Z</dcterms:created>
  <dcterms:modified xsi:type="dcterms:W3CDTF">2020-12-14T17:04:31Z</dcterms:modified>
</cp:coreProperties>
</file>